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33"/>
  </p:notesMasterIdLst>
  <p:sldIdLst>
    <p:sldId id="360" r:id="rId2"/>
    <p:sldId id="309" r:id="rId3"/>
    <p:sldId id="310" r:id="rId4"/>
    <p:sldId id="311" r:id="rId5"/>
    <p:sldId id="312" r:id="rId6"/>
    <p:sldId id="313" r:id="rId7"/>
    <p:sldId id="314" r:id="rId8"/>
    <p:sldId id="362" r:id="rId9"/>
    <p:sldId id="347" r:id="rId10"/>
    <p:sldId id="363" r:id="rId11"/>
    <p:sldId id="353" r:id="rId12"/>
    <p:sldId id="349" r:id="rId13"/>
    <p:sldId id="354" r:id="rId14"/>
    <p:sldId id="350" r:id="rId15"/>
    <p:sldId id="351" r:id="rId16"/>
    <p:sldId id="355" r:id="rId17"/>
    <p:sldId id="356" r:id="rId18"/>
    <p:sldId id="357" r:id="rId19"/>
    <p:sldId id="358" r:id="rId20"/>
    <p:sldId id="359" r:id="rId21"/>
    <p:sldId id="365" r:id="rId22"/>
    <p:sldId id="339" r:id="rId23"/>
    <p:sldId id="340" r:id="rId24"/>
    <p:sldId id="341" r:id="rId25"/>
    <p:sldId id="366" r:id="rId26"/>
    <p:sldId id="368" r:id="rId27"/>
    <p:sldId id="367" r:id="rId28"/>
    <p:sldId id="370" r:id="rId29"/>
    <p:sldId id="331" r:id="rId30"/>
    <p:sldId id="335" r:id="rId31"/>
    <p:sldId id="372" r:id="rId32"/>
  </p:sldIdLst>
  <p:sldSz cx="11887200" cy="6858000"/>
  <p:notesSz cx="6858000" cy="9144000"/>
  <p:custDataLst>
    <p:tags r:id="rId34"/>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2D3"/>
    <a:srgbClr val="0000FF"/>
    <a:srgbClr val="FF0000"/>
    <a:srgbClr val="99FFCC"/>
    <a:srgbClr val="000066"/>
    <a:srgbClr val="000000"/>
    <a:srgbClr val="CCFFFF"/>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1837" autoAdjust="0"/>
  </p:normalViewPr>
  <p:slideViewPr>
    <p:cSldViewPr>
      <p:cViewPr varScale="1">
        <p:scale>
          <a:sx n="67" d="100"/>
          <a:sy n="67" d="100"/>
        </p:scale>
        <p:origin x="966" y="66"/>
      </p:cViewPr>
      <p:guideLst>
        <p:guide orient="horz" pos="2160"/>
        <p:guide pos="3744"/>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C003BF-0657-47E6-87A2-FC4F4056A2E3}" type="datetimeFigureOut">
              <a:rPr lang="en-US"/>
              <a:pPr>
                <a:defRPr/>
              </a:pPr>
              <a:t>1/8/2023</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222BD-DDA4-467B-8423-CD861611C26A}" type="slidenum">
              <a:rPr lang="en-US" altLang="en-US"/>
              <a:pPr/>
              <a:t>‹#›</a:t>
            </a:fld>
            <a:endParaRPr lang="en-US" altLang="en-US"/>
          </a:p>
        </p:txBody>
      </p:sp>
    </p:spTree>
    <p:extLst>
      <p:ext uri="{BB962C8B-B14F-4D97-AF65-F5344CB8AC3E}">
        <p14:creationId xmlns:p14="http://schemas.microsoft.com/office/powerpoint/2010/main" val="157844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222BD-DDA4-467B-8423-CD861611C26A}" type="slidenum">
              <a:rPr lang="en-US" altLang="en-US" smtClean="0"/>
              <a:pPr/>
              <a:t>1</a:t>
            </a:fld>
            <a:endParaRPr lang="en-US" altLang="en-US"/>
          </a:p>
        </p:txBody>
      </p:sp>
    </p:spTree>
    <p:extLst>
      <p:ext uri="{BB962C8B-B14F-4D97-AF65-F5344CB8AC3E}">
        <p14:creationId xmlns:p14="http://schemas.microsoft.com/office/powerpoint/2010/main" val="1071752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189672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4763" y="4953000"/>
            <a:ext cx="11891963" cy="1911350"/>
            <a:chOff x="-3765" y="4832896"/>
            <a:chExt cx="9147765" cy="2032192"/>
          </a:xfrm>
        </p:grpSpPr>
        <p:sp>
          <p:nvSpPr>
            <p:cNvPr id="6" name="Freeform 5"/>
            <p:cNvSpPr>
              <a:spLocks/>
            </p:cNvSpPr>
            <p:nvPr/>
          </p:nvSpPr>
          <p:spPr bwMode="auto">
            <a:xfrm>
              <a:off x="1687552" y="4832896"/>
              <a:ext cx="745644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313" y="5135025"/>
              <a:ext cx="9108687"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91540" y="1752602"/>
            <a:ext cx="1010412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891540" y="3611607"/>
            <a:ext cx="1010412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EDEFE9BD-B84D-4A29-BB87-DD8C4FBB4EEA}" type="slidenum">
              <a:rPr lang="en-US" altLang="en-US"/>
              <a:pPr/>
              <a:t>‹#›</a:t>
            </a:fld>
            <a:endParaRPr lang="en-US" altLang="en-US"/>
          </a:p>
        </p:txBody>
      </p:sp>
    </p:spTree>
    <p:extLst>
      <p:ext uri="{BB962C8B-B14F-4D97-AF65-F5344CB8AC3E}">
        <p14:creationId xmlns:p14="http://schemas.microsoft.com/office/powerpoint/2010/main" val="287251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4360" y="1481330"/>
            <a:ext cx="1069848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3563EA9-68B7-42EC-903B-9723AB5E7BCD}" type="slidenum">
              <a:rPr lang="en-US" altLang="en-US"/>
              <a:pPr/>
              <a:t>‹#›</a:t>
            </a:fld>
            <a:endParaRPr lang="en-US" altLang="en-US"/>
          </a:p>
        </p:txBody>
      </p:sp>
    </p:spTree>
    <p:extLst>
      <p:ext uri="{BB962C8B-B14F-4D97-AF65-F5344CB8AC3E}">
        <p14:creationId xmlns:p14="http://schemas.microsoft.com/office/powerpoint/2010/main" val="3110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7217" y="274641"/>
            <a:ext cx="2310711"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41"/>
            <a:ext cx="822198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61FC8BE-EB48-42A0-83E9-CFCDDCC47DF3}" type="slidenum">
              <a:rPr lang="en-US" altLang="en-US"/>
              <a:pPr/>
              <a:t>‹#›</a:t>
            </a:fld>
            <a:endParaRPr lang="en-US" altLang="en-US"/>
          </a:p>
        </p:txBody>
      </p:sp>
    </p:spTree>
    <p:extLst>
      <p:ext uri="{BB962C8B-B14F-4D97-AF65-F5344CB8AC3E}">
        <p14:creationId xmlns:p14="http://schemas.microsoft.com/office/powerpoint/2010/main" val="414385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0632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0EB449A-B270-49E6-8937-AE194F434A36}" type="slidenum">
              <a:rPr lang="en-US" altLang="en-US"/>
              <a:pPr/>
              <a:t>‹#›</a:t>
            </a:fld>
            <a:endParaRPr lang="en-US" altLang="en-US"/>
          </a:p>
        </p:txBody>
      </p:sp>
    </p:spTree>
    <p:extLst>
      <p:ext uri="{BB962C8B-B14F-4D97-AF65-F5344CB8AC3E}">
        <p14:creationId xmlns:p14="http://schemas.microsoft.com/office/powerpoint/2010/main" val="52308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4727575" y="3005138"/>
            <a:ext cx="23812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4484688" y="3005138"/>
            <a:ext cx="23812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939089" y="1059712"/>
            <a:ext cx="1010412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099527" y="2931712"/>
            <a:ext cx="59436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B9FB953-7C28-48E4-B737-BD11CC28FE41}" type="slidenum">
              <a:rPr lang="en-US" altLang="en-US"/>
              <a:pPr/>
              <a:t>‹#›</a:t>
            </a:fld>
            <a:endParaRPr lang="en-US" altLang="en-US"/>
          </a:p>
        </p:txBody>
      </p:sp>
    </p:spTree>
    <p:extLst>
      <p:ext uri="{BB962C8B-B14F-4D97-AF65-F5344CB8AC3E}">
        <p14:creationId xmlns:p14="http://schemas.microsoft.com/office/powerpoint/2010/main" val="27190286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360" y="1481329"/>
            <a:ext cx="525018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481329"/>
            <a:ext cx="525018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46DF778-0967-49A6-90C4-F1C7C914B7E5}" type="slidenum">
              <a:rPr lang="en-US" altLang="en-US"/>
              <a:pPr/>
              <a:t>‹#›</a:t>
            </a:fld>
            <a:endParaRPr lang="en-US" altLang="en-US"/>
          </a:p>
        </p:txBody>
      </p:sp>
    </p:spTree>
    <p:extLst>
      <p:ext uri="{BB962C8B-B14F-4D97-AF65-F5344CB8AC3E}">
        <p14:creationId xmlns:p14="http://schemas.microsoft.com/office/powerpoint/2010/main" val="2606849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3050"/>
            <a:ext cx="1069848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594360" y="5410200"/>
            <a:ext cx="525224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038534" y="5410200"/>
            <a:ext cx="525430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594360" y="1444295"/>
            <a:ext cx="525224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038533" y="1444295"/>
            <a:ext cx="5254308"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6BE16FE-7FE7-407C-9398-BEB30CE26422}" type="slidenum">
              <a:rPr lang="en-US" altLang="en-US"/>
              <a:pPr/>
              <a:t>‹#›</a:t>
            </a:fld>
            <a:endParaRPr lang="en-US" altLang="en-US"/>
          </a:p>
        </p:txBody>
      </p:sp>
    </p:spTree>
    <p:extLst>
      <p:ext uri="{BB962C8B-B14F-4D97-AF65-F5344CB8AC3E}">
        <p14:creationId xmlns:p14="http://schemas.microsoft.com/office/powerpoint/2010/main" val="9014442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3CF749DB-F4FE-4A09-8632-2DEFC8FBDDF0}" type="slidenum">
              <a:rPr lang="en-US" altLang="en-US"/>
              <a:pPr/>
              <a:t>‹#›</a:t>
            </a:fld>
            <a:endParaRPr lang="en-US" altLang="en-US"/>
          </a:p>
        </p:txBody>
      </p:sp>
    </p:spTree>
    <p:extLst>
      <p:ext uri="{BB962C8B-B14F-4D97-AF65-F5344CB8AC3E}">
        <p14:creationId xmlns:p14="http://schemas.microsoft.com/office/powerpoint/2010/main" val="17888796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42D680D5-65C5-4C24-B524-85E3AC9B3422}" type="slidenum">
              <a:rPr lang="en-US" altLang="en-US"/>
              <a:pPr/>
              <a:t>‹#›</a:t>
            </a:fld>
            <a:endParaRPr lang="en-US" altLang="en-US"/>
          </a:p>
        </p:txBody>
      </p:sp>
    </p:spTree>
    <p:extLst>
      <p:ext uri="{BB962C8B-B14F-4D97-AF65-F5344CB8AC3E}">
        <p14:creationId xmlns:p14="http://schemas.microsoft.com/office/powerpoint/2010/main" val="248922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8720" y="4876800"/>
            <a:ext cx="9726309"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745480" y="5355102"/>
            <a:ext cx="5166970"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188720" y="274320"/>
            <a:ext cx="972373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6CFBEFE-A098-45D8-BB1F-D9802184C2F2}" type="slidenum">
              <a:rPr lang="en-US" altLang="en-US"/>
              <a:pPr/>
              <a:t>‹#›</a:t>
            </a:fld>
            <a:endParaRPr lang="en-US" altLang="en-US"/>
          </a:p>
        </p:txBody>
      </p:sp>
    </p:spTree>
    <p:extLst>
      <p:ext uri="{BB962C8B-B14F-4D97-AF65-F5344CB8AC3E}">
        <p14:creationId xmlns:p14="http://schemas.microsoft.com/office/powerpoint/2010/main" val="326172610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931863" y="5002213"/>
            <a:ext cx="4941887"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69850" y="5784850"/>
            <a:ext cx="4943475"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7855" y="5791253"/>
            <a:ext cx="4423008"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12008" y="5787739"/>
            <a:ext cx="442716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263313" y="4987925"/>
            <a:ext cx="23812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11020425" y="4987925"/>
            <a:ext cx="238125"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483602" y="5443402"/>
            <a:ext cx="931164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97180" y="189968"/>
            <a:ext cx="1129284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97180" y="4865122"/>
            <a:ext cx="1049806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918C49A3-01D3-4DC1-B1D9-8C405774E6F0}" type="slidenum">
              <a:rPr lang="en-US" altLang="en-US"/>
              <a:pPr/>
              <a:t>‹#›</a:t>
            </a:fld>
            <a:endParaRPr lang="en-US" altLang="en-US"/>
          </a:p>
        </p:txBody>
      </p:sp>
    </p:spTree>
    <p:extLst>
      <p:ext uri="{BB962C8B-B14F-4D97-AF65-F5344CB8AC3E}">
        <p14:creationId xmlns:p14="http://schemas.microsoft.com/office/powerpoint/2010/main" val="4203781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31863" y="5002213"/>
            <a:ext cx="4941887"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69850" y="5784850"/>
            <a:ext cx="4943475"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7855" y="5791253"/>
            <a:ext cx="4423008"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12008" y="5787739"/>
            <a:ext cx="4427162"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93725" y="274638"/>
            <a:ext cx="1069975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593725" y="1481138"/>
            <a:ext cx="106997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745538" y="6408738"/>
            <a:ext cx="2495550"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5694363" y="6408738"/>
            <a:ext cx="305593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11241088" y="6408738"/>
            <a:ext cx="47625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D29946FD-0903-4DCD-A77A-79F53B1005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802" r:id="rId2"/>
    <p:sldLayoutId id="2147483807" r:id="rId3"/>
    <p:sldLayoutId id="2147483808" r:id="rId4"/>
    <p:sldLayoutId id="2147483809" r:id="rId5"/>
    <p:sldLayoutId id="2147483810" r:id="rId6"/>
    <p:sldLayoutId id="2147483803" r:id="rId7"/>
    <p:sldLayoutId id="2147483811" r:id="rId8"/>
    <p:sldLayoutId id="2147483812" r:id="rId9"/>
    <p:sldLayoutId id="2147483804" r:id="rId10"/>
    <p:sldLayoutId id="2147483805" r:id="rId11"/>
    <p:sldLayoutId id="2147483813" r:id="rId12"/>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3102918" y="640140"/>
            <a:ext cx="5681363" cy="1569660"/>
          </a:xfrm>
          <a:prstGeom prst="rect">
            <a:avLst/>
          </a:prstGeom>
          <a:solidFill>
            <a:srgbClr val="1972D3"/>
          </a:solidFill>
        </p:spPr>
        <p:txBody>
          <a:bodyPr wrap="none">
            <a:spAutoFit/>
          </a:bodyPr>
          <a:lstStyle/>
          <a:p>
            <a:pPr algn="ctr">
              <a:defRPr/>
            </a:pPr>
            <a:r>
              <a:rPr lang="en-US" sz="2800" b="1" dirty="0" err="1">
                <a:solidFill>
                  <a:schemeClr val="bg1"/>
                </a:solidFill>
              </a:rPr>
              <a:t>Thứ</a:t>
            </a:r>
            <a:r>
              <a:rPr lang="en-US" sz="2800" b="1" dirty="0">
                <a:solidFill>
                  <a:schemeClr val="bg1"/>
                </a:solidFill>
              </a:rPr>
              <a:t> </a:t>
            </a:r>
            <a:r>
              <a:rPr lang="en-US" sz="2800" b="1" dirty="0" err="1">
                <a:solidFill>
                  <a:schemeClr val="bg1"/>
                </a:solidFill>
              </a:rPr>
              <a:t>hai</a:t>
            </a:r>
            <a:r>
              <a:rPr lang="en-US" sz="2800" b="1" dirty="0">
                <a:solidFill>
                  <a:schemeClr val="bg1"/>
                </a:solidFill>
              </a:rPr>
              <a:t> </a:t>
            </a:r>
            <a:r>
              <a:rPr lang="en-US" sz="2800" b="1" dirty="0" err="1">
                <a:solidFill>
                  <a:schemeClr val="bg1"/>
                </a:solidFill>
              </a:rPr>
              <a:t>ngày</a:t>
            </a:r>
            <a:r>
              <a:rPr lang="en-US" sz="2800" b="1" dirty="0">
                <a:solidFill>
                  <a:schemeClr val="bg1"/>
                </a:solidFill>
              </a:rPr>
              <a:t> 16 </a:t>
            </a:r>
            <a:r>
              <a:rPr lang="en-US" sz="2800" b="1" dirty="0" err="1">
                <a:solidFill>
                  <a:schemeClr val="bg1"/>
                </a:solidFill>
              </a:rPr>
              <a:t>tháng</a:t>
            </a:r>
            <a:r>
              <a:rPr lang="en-US" sz="2800" b="1" dirty="0">
                <a:solidFill>
                  <a:schemeClr val="bg1"/>
                </a:solidFill>
              </a:rPr>
              <a:t> 01 </a:t>
            </a:r>
            <a:r>
              <a:rPr lang="en-US" sz="2800" b="1" dirty="0" err="1">
                <a:solidFill>
                  <a:schemeClr val="bg1"/>
                </a:solidFill>
              </a:rPr>
              <a:t>năm</a:t>
            </a:r>
            <a:r>
              <a:rPr lang="en-US" sz="2800" b="1" dirty="0">
                <a:solidFill>
                  <a:schemeClr val="bg1"/>
                </a:solidFill>
              </a:rPr>
              <a:t> 2023</a:t>
            </a:r>
          </a:p>
          <a:p>
            <a:pPr algn="ctr">
              <a:defRPr/>
            </a:pPr>
            <a:r>
              <a:rPr lang="en-US" sz="2800" b="1" u="sng" dirty="0" err="1">
                <a:solidFill>
                  <a:schemeClr val="bg1"/>
                </a:solidFill>
              </a:rPr>
              <a:t>Tập</a:t>
            </a:r>
            <a:r>
              <a:rPr lang="en-US" sz="2800" b="1" u="sng" dirty="0">
                <a:solidFill>
                  <a:schemeClr val="bg1"/>
                </a:solidFill>
              </a:rPr>
              <a:t> </a:t>
            </a:r>
            <a:r>
              <a:rPr lang="en-US" sz="2800" b="1" u="sng" dirty="0" err="1">
                <a:solidFill>
                  <a:schemeClr val="bg1"/>
                </a:solidFill>
              </a:rPr>
              <a:t>đọc</a:t>
            </a:r>
            <a:endParaRPr lang="en-US" sz="2800" b="1" u="sng" dirty="0">
              <a:solidFill>
                <a:schemeClr val="bg1"/>
              </a:solidFill>
            </a:endParaRPr>
          </a:p>
          <a:p>
            <a:pPr algn="ctr">
              <a:defRPr/>
            </a:pPr>
            <a:r>
              <a:rPr lang="en-US" sz="4000" b="1" dirty="0">
                <a:solidFill>
                  <a:schemeClr val="bg1"/>
                </a:solidFill>
              </a:rPr>
              <a:t>BỐN ANH TÀI</a:t>
            </a:r>
          </a:p>
        </p:txBody>
      </p:sp>
    </p:spTree>
    <p:extLst>
      <p:ext uri="{BB962C8B-B14F-4D97-AF65-F5344CB8AC3E}">
        <p14:creationId xmlns:p14="http://schemas.microsoft.com/office/powerpoint/2010/main" val="3330524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 y="-49213"/>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78159" y="304800"/>
            <a:ext cx="8153400" cy="2431435"/>
          </a:xfrm>
          <a:prstGeom prst="rect">
            <a:avLst/>
          </a:prstGeom>
          <a:noFill/>
        </p:spPr>
        <p:txBody>
          <a:bodyPr wrap="square" rtlCol="0">
            <a:spAutoFit/>
          </a:bodyPr>
          <a:lstStyle/>
          <a:p>
            <a:pPr algn="ctr">
              <a:defRPr/>
            </a:pPr>
            <a:r>
              <a:rPr lang="en-US" sz="3600" b="1" dirty="0" err="1">
                <a:solidFill>
                  <a:schemeClr val="bg1"/>
                </a:solidFill>
              </a:rPr>
              <a:t>Thứ</a:t>
            </a:r>
            <a:r>
              <a:rPr lang="en-US" sz="3600" b="1" dirty="0">
                <a:solidFill>
                  <a:schemeClr val="bg1"/>
                </a:solidFill>
              </a:rPr>
              <a:t> </a:t>
            </a:r>
            <a:r>
              <a:rPr lang="en-US" sz="3600" b="1" dirty="0" err="1">
                <a:solidFill>
                  <a:schemeClr val="bg1"/>
                </a:solidFill>
              </a:rPr>
              <a:t>hai</a:t>
            </a:r>
            <a:r>
              <a:rPr lang="en-US" sz="3600" b="1" dirty="0">
                <a:solidFill>
                  <a:schemeClr val="bg1"/>
                </a:solidFill>
              </a:rPr>
              <a:t>, </a:t>
            </a:r>
            <a:r>
              <a:rPr lang="en-US" sz="3600" b="1" dirty="0" err="1">
                <a:solidFill>
                  <a:schemeClr val="bg1"/>
                </a:solidFill>
              </a:rPr>
              <a:t>ngày</a:t>
            </a:r>
            <a:r>
              <a:rPr lang="en-US" sz="3600" b="1" dirty="0">
                <a:solidFill>
                  <a:schemeClr val="bg1"/>
                </a:solidFill>
              </a:rPr>
              <a:t> 16  </a:t>
            </a:r>
            <a:r>
              <a:rPr lang="en-US" sz="3600" b="1" dirty="0" err="1">
                <a:solidFill>
                  <a:schemeClr val="bg1"/>
                </a:solidFill>
              </a:rPr>
              <a:t>tháng</a:t>
            </a:r>
            <a:r>
              <a:rPr lang="en-US" sz="3600" b="1" dirty="0">
                <a:solidFill>
                  <a:schemeClr val="bg1"/>
                </a:solidFill>
              </a:rPr>
              <a:t> 1 </a:t>
            </a:r>
            <a:r>
              <a:rPr lang="en-US" sz="3600" b="1" dirty="0" err="1">
                <a:solidFill>
                  <a:schemeClr val="bg1"/>
                </a:solidFill>
              </a:rPr>
              <a:t>năm</a:t>
            </a:r>
            <a:r>
              <a:rPr lang="en-US" sz="3600" b="1" dirty="0">
                <a:solidFill>
                  <a:schemeClr val="bg1"/>
                </a:solidFill>
              </a:rPr>
              <a:t> 2023</a:t>
            </a:r>
          </a:p>
          <a:p>
            <a:pPr algn="ctr">
              <a:defRPr/>
            </a:pPr>
            <a:r>
              <a:rPr lang="en-US" sz="3600" b="1" u="sng" dirty="0" err="1">
                <a:solidFill>
                  <a:schemeClr val="bg1"/>
                </a:solidFill>
              </a:rPr>
              <a:t>Tập</a:t>
            </a:r>
            <a:r>
              <a:rPr lang="en-US" sz="3600" b="1" u="sng" dirty="0">
                <a:solidFill>
                  <a:schemeClr val="bg1"/>
                </a:solidFill>
              </a:rPr>
              <a:t> </a:t>
            </a:r>
            <a:r>
              <a:rPr lang="en-US" sz="3600" b="1" u="sng" dirty="0" err="1">
                <a:solidFill>
                  <a:schemeClr val="bg1"/>
                </a:solidFill>
              </a:rPr>
              <a:t>đọc</a:t>
            </a:r>
            <a:endParaRPr lang="en-US" sz="3600" b="1" u="sng" dirty="0">
              <a:solidFill>
                <a:schemeClr val="bg1"/>
              </a:solidFill>
            </a:endParaRPr>
          </a:p>
          <a:p>
            <a:pPr algn="ctr">
              <a:defRPr/>
            </a:pPr>
            <a:r>
              <a:rPr lang="en-US" sz="3600" b="1" dirty="0">
                <a:solidFill>
                  <a:schemeClr val="bg1"/>
                </a:solidFill>
              </a:rPr>
              <a:t>  </a:t>
            </a:r>
            <a:r>
              <a:rPr lang="en-US" sz="4400" b="1" dirty="0" err="1">
                <a:solidFill>
                  <a:srgbClr val="FF0000"/>
                </a:solidFill>
              </a:rPr>
              <a:t>Bốn</a:t>
            </a:r>
            <a:r>
              <a:rPr lang="en-US" sz="4400" b="1" dirty="0">
                <a:solidFill>
                  <a:srgbClr val="FF0000"/>
                </a:solidFill>
              </a:rPr>
              <a:t> </a:t>
            </a:r>
            <a:r>
              <a:rPr lang="en-US" sz="4400" b="1" dirty="0" err="1">
                <a:solidFill>
                  <a:srgbClr val="FF0000"/>
                </a:solidFill>
              </a:rPr>
              <a:t>anh</a:t>
            </a:r>
            <a:r>
              <a:rPr lang="en-US" sz="4400" b="1" dirty="0">
                <a:solidFill>
                  <a:srgbClr val="FF0000"/>
                </a:solidFill>
              </a:rPr>
              <a:t> </a:t>
            </a:r>
            <a:r>
              <a:rPr lang="en-US" sz="4400" b="1" dirty="0" err="1">
                <a:solidFill>
                  <a:srgbClr val="FF0000"/>
                </a:solidFill>
              </a:rPr>
              <a:t>tài</a:t>
            </a:r>
            <a:endParaRPr lang="en-US" sz="3600" b="1" dirty="0">
              <a:solidFill>
                <a:srgbClr val="FF0000"/>
              </a:solidFill>
            </a:endParaRPr>
          </a:p>
          <a:p>
            <a:pPr algn="r"/>
            <a:r>
              <a:rPr lang="en-US" sz="3600" i="1" dirty="0" err="1">
                <a:solidFill>
                  <a:schemeClr val="bg1"/>
                </a:solidFill>
              </a:rPr>
              <a:t>Truyên</a:t>
            </a:r>
            <a:r>
              <a:rPr lang="en-US" sz="3600" i="1" dirty="0">
                <a:solidFill>
                  <a:schemeClr val="bg1"/>
                </a:solidFill>
              </a:rPr>
              <a:t> </a:t>
            </a:r>
            <a:r>
              <a:rPr lang="en-US" sz="3600" i="1" dirty="0" err="1">
                <a:solidFill>
                  <a:schemeClr val="bg1"/>
                </a:solidFill>
              </a:rPr>
              <a:t>cổ</a:t>
            </a:r>
            <a:r>
              <a:rPr lang="en-US" sz="3600" i="1" dirty="0">
                <a:solidFill>
                  <a:schemeClr val="bg1"/>
                </a:solidFill>
              </a:rPr>
              <a:t> </a:t>
            </a:r>
            <a:r>
              <a:rPr lang="en-US" sz="3600" i="1" dirty="0" err="1">
                <a:solidFill>
                  <a:schemeClr val="bg1"/>
                </a:solidFill>
              </a:rPr>
              <a:t>dân</a:t>
            </a:r>
            <a:r>
              <a:rPr lang="en-US" sz="3600" i="1" dirty="0">
                <a:solidFill>
                  <a:schemeClr val="bg1"/>
                </a:solidFill>
              </a:rPr>
              <a:t> </a:t>
            </a:r>
            <a:r>
              <a:rPr lang="en-US" sz="3600" i="1" dirty="0" err="1">
                <a:solidFill>
                  <a:schemeClr val="bg1"/>
                </a:solidFill>
              </a:rPr>
              <a:t>tộc</a:t>
            </a:r>
            <a:r>
              <a:rPr lang="en-US" sz="3600" i="1" dirty="0">
                <a:solidFill>
                  <a:schemeClr val="bg1"/>
                </a:solidFill>
              </a:rPr>
              <a:t> </a:t>
            </a:r>
            <a:r>
              <a:rPr lang="en-US" sz="3600" i="1" dirty="0" err="1">
                <a:solidFill>
                  <a:schemeClr val="bg1"/>
                </a:solidFill>
              </a:rPr>
              <a:t>Tày</a:t>
            </a:r>
            <a:endParaRPr lang="en-US" sz="3600" i="1" dirty="0">
              <a:solidFill>
                <a:schemeClr val="bg1"/>
              </a:solidFill>
            </a:endParaRPr>
          </a:p>
        </p:txBody>
      </p:sp>
    </p:spTree>
    <p:extLst>
      <p:ext uri="{BB962C8B-B14F-4D97-AF65-F5344CB8AC3E}">
        <p14:creationId xmlns:p14="http://schemas.microsoft.com/office/powerpoint/2010/main" val="86804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Tree>
    <p:extLst>
      <p:ext uri="{BB962C8B-B14F-4D97-AF65-F5344CB8AC3E}">
        <p14:creationId xmlns:p14="http://schemas.microsoft.com/office/powerpoint/2010/main" val="1582698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0" y="33454"/>
            <a:ext cx="1187604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Tree>
    <p:extLst>
      <p:ext uri="{BB962C8B-B14F-4D97-AF65-F5344CB8AC3E}">
        <p14:creationId xmlns:p14="http://schemas.microsoft.com/office/powerpoint/2010/main" val="138855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0"/>
          <p:cNvPicPr>
            <a:picLocks noChangeAspect="1"/>
          </p:cNvPicPr>
          <p:nvPr/>
        </p:nvPicPr>
        <p:blipFill rotWithShape="1">
          <a:blip r:embed="rId2" cstate="print">
            <a:extLst>
              <a:ext uri="{28A0092B-C50C-407E-A947-70E740481C1C}">
                <a14:useLocalDpi xmlns:a14="http://schemas.microsoft.com/office/drawing/2010/main" val="0"/>
              </a:ext>
            </a:extLst>
          </a:blip>
          <a:srcRect t="22718"/>
          <a:stretch>
            <a:fillRect/>
          </a:stretch>
        </p:blipFill>
        <p:spPr>
          <a:xfrm>
            <a:off x="14013" y="2"/>
            <a:ext cx="2156809" cy="1953617"/>
          </a:xfrm>
          <a:prstGeom prst="rect">
            <a:avLst/>
          </a:prstGeom>
        </p:spPr>
      </p:pic>
      <p:sp>
        <p:nvSpPr>
          <p:cNvPr id="5" name="文本框 31"/>
          <p:cNvSpPr txBox="1"/>
          <p:nvPr/>
        </p:nvSpPr>
        <p:spPr>
          <a:xfrm>
            <a:off x="2533384" y="1439501"/>
            <a:ext cx="6818489"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400" b="1" spc="300" dirty="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Bài</a:t>
            </a:r>
            <a:r>
              <a:rPr lang="en-US" altLang="zh-CN" sz="4400" b="1" spc="300" dirty="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a:t>
            </a:r>
            <a:r>
              <a:rPr lang="en-US" altLang="zh-CN" sz="4400" b="1" spc="300" dirty="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văn</a:t>
            </a:r>
            <a:r>
              <a:rPr lang="en-US" altLang="zh-CN" sz="4400" b="1" spc="300" dirty="0">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 chia </a:t>
            </a:r>
            <a:r>
              <a:rPr lang="en-US" altLang="zh-CN" sz="4400" b="1" spc="300" err="1">
                <a:ln>
                  <a:solidFill>
                    <a:srgbClr val="6EBA35"/>
                  </a:solidFill>
                </a:ln>
                <a:solidFill>
                  <a:srgbClr val="4A54C9"/>
                </a:solidFill>
                <a:latin typeface="Times New Roman" panose="02020603050405020304" pitchFamily="18" charset="0"/>
                <a:ea typeface="方正姚体" panose="02010601030101010101" pitchFamily="2" charset="-122"/>
                <a:cs typeface="Times New Roman" panose="02020603050405020304" pitchFamily="18" charset="0"/>
              </a:rPr>
              <a:t>làm</a:t>
            </a:r>
            <a:r>
              <a:rPr kumimoji="0" lang="en-US" altLang="zh-CN" sz="4400" b="1" i="0" u="none" strike="noStrike" kern="1200" cap="none" spc="300" normalizeH="0" baseline="0" noProof="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 5 </a:t>
            </a:r>
            <a:r>
              <a:rPr kumimoji="0" lang="en-US" altLang="zh-CN" sz="4400" b="1" i="0" u="none" strike="noStrike" kern="1200" cap="none" spc="300" normalizeH="0" baseline="0" noProof="0" dirty="0" err="1">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rPr>
              <a:t>đoạn</a:t>
            </a:r>
            <a:endParaRPr kumimoji="0" lang="zh-CN" altLang="en-US" sz="4400" b="1" i="0" u="none" strike="noStrike" kern="1200" cap="none" spc="300" normalizeH="0" baseline="0" noProof="0" dirty="0">
              <a:ln>
                <a:solidFill>
                  <a:srgbClr val="6EBA35"/>
                </a:solidFill>
              </a:ln>
              <a:solidFill>
                <a:srgbClr val="4A54C9"/>
              </a:solidFill>
              <a:effectLst/>
              <a:uLnTx/>
              <a:uFillTx/>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6" name="图片 6"/>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8420996" y="42388"/>
            <a:ext cx="3466204" cy="1397113"/>
          </a:xfrm>
          <a:prstGeom prst="rect">
            <a:avLst/>
          </a:prstGeom>
        </p:spPr>
      </p:pic>
      <p:sp>
        <p:nvSpPr>
          <p:cNvPr id="7"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alpha val="60000"/>
                </a:prstClr>
              </a:solidFill>
              <a:effectLst/>
              <a:uLnTx/>
              <a:uFillTx/>
              <a:latin typeface="腾祥铁山楷书繁" panose="01010104010101010101" pitchFamily="2" charset="-122"/>
              <a:ea typeface="腾祥铁山楷书繁" panose="01010104010101010101" pitchFamily="2" charset="-122"/>
              <a:cs typeface="Source Sans Pro" charset="0"/>
            </a:endParaRPr>
          </a:p>
        </p:txBody>
      </p:sp>
      <p:grpSp>
        <p:nvGrpSpPr>
          <p:cNvPr id="8" name="Group 138"/>
          <p:cNvGrpSpPr>
            <a:grpSpLocks/>
          </p:cNvGrpSpPr>
          <p:nvPr/>
        </p:nvGrpSpPr>
        <p:grpSpPr bwMode="auto">
          <a:xfrm>
            <a:off x="3587849" y="104425"/>
            <a:ext cx="4754163" cy="1237711"/>
            <a:chOff x="1018706" y="857227"/>
            <a:chExt cx="7143752" cy="2563583"/>
          </a:xfrm>
        </p:grpSpPr>
        <p:pic>
          <p:nvPicPr>
            <p:cNvPr id="9"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41"/>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3" name="Text Box 12"/>
          <p:cNvSpPr txBox="1">
            <a:spLocks noChangeArrowheads="1"/>
          </p:cNvSpPr>
          <p:nvPr/>
        </p:nvSpPr>
        <p:spPr bwMode="auto">
          <a:xfrm>
            <a:off x="838200" y="2739249"/>
            <a:ext cx="109569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rgbClr val="FF0000"/>
                </a:solidFill>
                <a:cs typeface="Times New Roman" panose="02020603050405020304" pitchFamily="18" charset="0"/>
              </a:rPr>
              <a:t>Đoạn 1: </a:t>
            </a:r>
            <a:r>
              <a:rPr lang="en-US" altLang="en-US" sz="3600" b="1">
                <a:solidFill>
                  <a:srgbClr val="0000FF"/>
                </a:solidFill>
                <a:cs typeface="Times New Roman" panose="02020603050405020304" pitchFamily="18" charset="0"/>
              </a:rPr>
              <a:t>Ngày xưa ...đến tinh thông võ nghệ.</a:t>
            </a:r>
          </a:p>
          <a:p>
            <a:pPr>
              <a:lnSpc>
                <a:spcPct val="75000"/>
              </a:lnSpc>
              <a:spcBef>
                <a:spcPct val="50000"/>
              </a:spcBef>
            </a:pPr>
            <a:r>
              <a:rPr lang="en-US" altLang="en-US" sz="3600" b="1">
                <a:solidFill>
                  <a:srgbClr val="FF0000"/>
                </a:solidFill>
                <a:cs typeface="Times New Roman" panose="02020603050405020304" pitchFamily="18" charset="0"/>
              </a:rPr>
              <a:t>Đoạn 2:</a:t>
            </a:r>
            <a:r>
              <a:rPr lang="en-US" altLang="en-US" sz="3600" b="1">
                <a:solidFill>
                  <a:srgbClr val="0000FF"/>
                </a:solidFill>
                <a:cs typeface="Times New Roman" panose="02020603050405020304" pitchFamily="18" charset="0"/>
              </a:rPr>
              <a:t> Hồi ấy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3:</a:t>
            </a:r>
            <a:r>
              <a:rPr lang="en-US" altLang="en-US" sz="3600" b="1">
                <a:solidFill>
                  <a:srgbClr val="0000FF"/>
                </a:solidFill>
                <a:cs typeface="Times New Roman" panose="02020603050405020304" pitchFamily="18" charset="0"/>
              </a:rPr>
              <a:t> Đến một cánh đồng ...đến diệt trừ yêu tinh.</a:t>
            </a:r>
          </a:p>
          <a:p>
            <a:pPr>
              <a:lnSpc>
                <a:spcPct val="75000"/>
              </a:lnSpc>
              <a:spcBef>
                <a:spcPct val="50000"/>
              </a:spcBef>
            </a:pPr>
            <a:r>
              <a:rPr lang="en-US" altLang="en-US" sz="3600" b="1">
                <a:solidFill>
                  <a:srgbClr val="FF0000"/>
                </a:solidFill>
                <a:cs typeface="Times New Roman" panose="02020603050405020304" pitchFamily="18" charset="0"/>
              </a:rPr>
              <a:t>Đoạn 4:</a:t>
            </a:r>
            <a:r>
              <a:rPr lang="en-US" altLang="en-US" sz="3600" b="1">
                <a:solidFill>
                  <a:srgbClr val="0000FF"/>
                </a:solidFill>
                <a:cs typeface="Times New Roman" panose="02020603050405020304" pitchFamily="18" charset="0"/>
              </a:rPr>
              <a:t>  Đến một vùng khác...đến hai bạn lên đường. </a:t>
            </a:r>
          </a:p>
          <a:p>
            <a:pPr>
              <a:lnSpc>
                <a:spcPct val="75000"/>
              </a:lnSpc>
              <a:spcBef>
                <a:spcPct val="50000"/>
              </a:spcBef>
            </a:pPr>
            <a:r>
              <a:rPr lang="en-US" altLang="en-US" sz="3600" b="1">
                <a:solidFill>
                  <a:srgbClr val="FF0000"/>
                </a:solidFill>
                <a:cs typeface="Times New Roman" panose="02020603050405020304" pitchFamily="18" charset="0"/>
              </a:rPr>
              <a:t>Đoạn 5:</a:t>
            </a:r>
            <a:r>
              <a:rPr lang="en-US" altLang="en-US" sz="3600" b="1">
                <a:solidFill>
                  <a:srgbClr val="0000FF"/>
                </a:solidFill>
                <a:cs typeface="Times New Roman" panose="02020603050405020304" pitchFamily="18" charset="0"/>
              </a:rPr>
              <a:t> Phần còn lại. </a:t>
            </a:r>
          </a:p>
        </p:txBody>
      </p:sp>
    </p:spTree>
    <p:extLst>
      <p:ext uri="{BB962C8B-B14F-4D97-AF65-F5344CB8AC3E}">
        <p14:creationId xmlns:p14="http://schemas.microsoft.com/office/powerpoint/2010/main" val="12257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1</a:t>
            </a: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80686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7008"/>
            <a:ext cx="11811000" cy="2510992"/>
          </a:xfrm>
          <a:prstGeom prst="rect">
            <a:avLst/>
          </a:prstGeom>
        </p:spPr>
      </p:pic>
      <p:sp>
        <p:nvSpPr>
          <p:cNvPr id="5" name="Rectangle 4"/>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4"/>
          <p:cNvSpPr/>
          <p:nvPr/>
        </p:nvSpPr>
        <p:spPr>
          <a:xfrm>
            <a:off x="1524000" y="1643548"/>
            <a:ext cx="3667741"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chõ xôi</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7"/>
          <p:cNvSpPr/>
          <p:nvPr/>
        </p:nvSpPr>
        <p:spPr>
          <a:xfrm>
            <a:off x="6547029" y="2112723"/>
            <a:ext cx="4319808"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a:solidFill>
                  <a:srgbClr val="0000FF"/>
                </a:solidFill>
                <a:latin typeface="Times New Roman" panose="02020603050405020304" pitchFamily="18" charset="0"/>
                <a:cs typeface="Times New Roman" panose="02020603050405020304" pitchFamily="18" charset="0"/>
              </a:rPr>
              <a:t>vạm vỡ</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8"/>
          <p:cNvSpPr/>
          <p:nvPr/>
        </p:nvSpPr>
        <p:spPr>
          <a:xfrm>
            <a:off x="1524000" y="2925594"/>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Cẩu Khây</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9"/>
          <p:cNvSpPr/>
          <p:nvPr/>
        </p:nvSpPr>
        <p:spPr>
          <a:xfrm>
            <a:off x="6576792" y="3537138"/>
            <a:ext cx="4462426"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Lấy Tai Tát Nước</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38"/>
          <p:cNvGrpSpPr>
            <a:grpSpLocks/>
          </p:cNvGrpSpPr>
          <p:nvPr/>
        </p:nvGrpSpPr>
        <p:grpSpPr bwMode="auto">
          <a:xfrm>
            <a:off x="2963044" y="163521"/>
            <a:ext cx="6263735" cy="1024467"/>
            <a:chOff x="-185986" y="452526"/>
            <a:chExt cx="7143752" cy="2563583"/>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5" name="Rectangle 8"/>
          <p:cNvSpPr/>
          <p:nvPr/>
        </p:nvSpPr>
        <p:spPr>
          <a:xfrm>
            <a:off x="1524000" y="4141668"/>
            <a:ext cx="366774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a:solidFill>
                  <a:srgbClr val="0000FF"/>
                </a:solidFill>
                <a:latin typeface="Times New Roman" panose="02020603050405020304" pitchFamily="18" charset="0"/>
                <a:cs typeface="Times New Roman" panose="02020603050405020304" pitchFamily="18" charset="0"/>
              </a:rPr>
              <a:t>sống sót</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35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 y="5470634"/>
            <a:ext cx="11734800" cy="1387366"/>
          </a:xfrm>
          <a:prstGeom prst="rect">
            <a:avLst/>
          </a:prstGeom>
        </p:spPr>
      </p:pic>
      <p:grpSp>
        <p:nvGrpSpPr>
          <p:cNvPr id="5" name="Group 138"/>
          <p:cNvGrpSpPr>
            <a:grpSpLocks/>
          </p:cNvGrpSpPr>
          <p:nvPr/>
        </p:nvGrpSpPr>
        <p:grpSpPr bwMode="auto">
          <a:xfrm>
            <a:off x="3305934" y="364701"/>
            <a:ext cx="6263735" cy="1024467"/>
            <a:chOff x="-185986" y="452526"/>
            <a:chExt cx="7143752" cy="2563583"/>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8" name="Rectangle 3"/>
          <p:cNvSpPr>
            <a:spLocks noChangeArrowheads="1"/>
          </p:cNvSpPr>
          <p:nvPr/>
        </p:nvSpPr>
        <p:spPr bwMode="auto">
          <a:xfrm>
            <a:off x="609600" y="2057400"/>
            <a:ext cx="110791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4800" dirty="0">
                <a:solidFill>
                  <a:srgbClr val="0000FF"/>
                </a:solidFill>
              </a:rPr>
              <a:t>      Đến một cánh đồng khô cạn</a:t>
            </a:r>
            <a:r>
              <a:rPr lang="en-US" altLang="en-US" sz="4800">
                <a:solidFill>
                  <a:srgbClr val="0000FF"/>
                </a:solidFill>
              </a:rPr>
              <a:t>, Cẩu </a:t>
            </a:r>
            <a:r>
              <a:rPr lang="en-US" altLang="en-US" sz="4800" dirty="0">
                <a:solidFill>
                  <a:srgbClr val="0000FF"/>
                </a:solidFill>
              </a:rPr>
              <a:t>Khây thấy một cậu bé </a:t>
            </a:r>
            <a:r>
              <a:rPr lang="en-US" altLang="en-US" sz="4800" u="sng" dirty="0">
                <a:solidFill>
                  <a:srgbClr val="0000FF"/>
                </a:solidFill>
              </a:rPr>
              <a:t>vạm vỡ</a:t>
            </a:r>
            <a:r>
              <a:rPr lang="en-US" altLang="en-US" sz="4800" dirty="0">
                <a:solidFill>
                  <a:srgbClr val="0000FF"/>
                </a:solidFill>
              </a:rPr>
              <a:t> đang </a:t>
            </a:r>
            <a:r>
              <a:rPr lang="en-US" altLang="en-US" sz="4800" u="sng" dirty="0">
                <a:solidFill>
                  <a:srgbClr val="0000FF"/>
                </a:solidFill>
              </a:rPr>
              <a:t>dùng tay</a:t>
            </a:r>
            <a:r>
              <a:rPr lang="en-US" altLang="en-US" sz="4800" dirty="0">
                <a:solidFill>
                  <a:srgbClr val="0000FF"/>
                </a:solidFill>
              </a:rPr>
              <a:t> làm vồ </a:t>
            </a:r>
            <a:r>
              <a:rPr lang="en-US" altLang="en-US" sz="4800" u="sng" dirty="0">
                <a:solidFill>
                  <a:srgbClr val="0000FF"/>
                </a:solidFill>
              </a:rPr>
              <a:t>đóng cọc</a:t>
            </a:r>
            <a:r>
              <a:rPr lang="en-US" altLang="en-US" sz="4800" dirty="0">
                <a:solidFill>
                  <a:srgbClr val="0000FF"/>
                </a:solidFill>
              </a:rPr>
              <a:t> </a:t>
            </a:r>
            <a:r>
              <a:rPr lang="en-US" altLang="en-US" sz="4800" dirty="0">
                <a:solidFill>
                  <a:srgbClr val="FF0000"/>
                </a:solidFill>
              </a:rPr>
              <a:t>/</a:t>
            </a:r>
            <a:r>
              <a:rPr lang="en-US" altLang="en-US" sz="4800" dirty="0">
                <a:solidFill>
                  <a:srgbClr val="0000FF"/>
                </a:solidFill>
              </a:rPr>
              <a:t> để đắp đập dẫn nước vào ruộng</a:t>
            </a:r>
            <a:r>
              <a:rPr lang="en-US" altLang="en-US" sz="4800">
                <a:solidFill>
                  <a:srgbClr val="0000FF"/>
                </a:solidFill>
              </a:rPr>
              <a:t>. </a:t>
            </a:r>
            <a:endParaRPr lang="en-US" altLang="en-US" sz="4800" dirty="0">
              <a:solidFill>
                <a:srgbClr val="0000FF"/>
              </a:solidFill>
            </a:endParaRPr>
          </a:p>
        </p:txBody>
      </p:sp>
    </p:spTree>
    <p:extLst>
      <p:ext uri="{BB962C8B-B14F-4D97-AF65-F5344CB8AC3E}">
        <p14:creationId xmlns:p14="http://schemas.microsoft.com/office/powerpoint/2010/main" val="167193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3454"/>
            <a:ext cx="1158239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solidFill>
                  <a:srgbClr val="0000FF"/>
                </a:solidFill>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a:t>
            </a:r>
            <a:r>
              <a:rPr lang="vi-VN" sz="2300">
                <a:solidFill>
                  <a:schemeClr val="accent3">
                    <a:lumMod val="50000"/>
                  </a:schemeClr>
                </a:solidFill>
              </a:rPr>
              <a:t>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a:t>
            </a:r>
            <a:r>
              <a:rPr lang="vi-VN" sz="2300">
                <a:solidFill>
                  <a:srgbClr val="FF0000"/>
                </a:solidFill>
              </a:rPr>
              <a:t>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a:t>
            </a:r>
            <a:r>
              <a:rPr lang="vi-VN" sz="2300">
                <a:solidFill>
                  <a:srgbClr val="000066"/>
                </a:solidFill>
              </a:rPr>
              <a:t>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
        <p:nvSpPr>
          <p:cNvPr id="5" name="Oval 4"/>
          <p:cNvSpPr/>
          <p:nvPr/>
        </p:nvSpPr>
        <p:spPr>
          <a:xfrm>
            <a:off x="119875" y="457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1</a:t>
            </a:r>
          </a:p>
        </p:txBody>
      </p:sp>
      <p:sp>
        <p:nvSpPr>
          <p:cNvPr id="6" name="Oval 5"/>
          <p:cNvSpPr/>
          <p:nvPr/>
        </p:nvSpPr>
        <p:spPr>
          <a:xfrm>
            <a:off x="74341" y="15240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2</a:t>
            </a:r>
          </a:p>
        </p:txBody>
      </p:sp>
      <p:sp>
        <p:nvSpPr>
          <p:cNvPr id="7" name="Oval 6"/>
          <p:cNvSpPr/>
          <p:nvPr/>
        </p:nvSpPr>
        <p:spPr>
          <a:xfrm>
            <a:off x="84563" y="2590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3</a:t>
            </a:r>
          </a:p>
        </p:txBody>
      </p:sp>
      <p:sp>
        <p:nvSpPr>
          <p:cNvPr id="8" name="Oval 7"/>
          <p:cNvSpPr/>
          <p:nvPr/>
        </p:nvSpPr>
        <p:spPr>
          <a:xfrm>
            <a:off x="119875" y="39624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4</a:t>
            </a:r>
          </a:p>
        </p:txBody>
      </p:sp>
      <p:sp>
        <p:nvSpPr>
          <p:cNvPr id="9" name="Oval 8"/>
          <p:cNvSpPr/>
          <p:nvPr/>
        </p:nvSpPr>
        <p:spPr>
          <a:xfrm>
            <a:off x="119875" y="50292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6752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5748" y="175837"/>
            <a:ext cx="5348302" cy="1024467"/>
            <a:chOff x="2965748" y="175837"/>
            <a:chExt cx="5348302" cy="1024467"/>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p:cNvSpPr txBox="1"/>
            <p:nvPr/>
          </p:nvSpPr>
          <p:spPr bwMode="auto">
            <a:xfrm>
              <a:off x="3756760" y="286074"/>
              <a:ext cx="4271077" cy="64633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7" name="TextBox 6"/>
          <p:cNvSpPr txBox="1"/>
          <p:nvPr/>
        </p:nvSpPr>
        <p:spPr>
          <a:xfrm>
            <a:off x="685800" y="1642564"/>
            <a:ext cx="9606975" cy="707886"/>
          </a:xfrm>
          <a:prstGeom prst="rect">
            <a:avLst/>
          </a:prstGeom>
          <a:noFill/>
        </p:spPr>
        <p:txBody>
          <a:bodyPr wrap="square" rtlCol="0">
            <a:spAutoFit/>
          </a:bodyPr>
          <a:lstStyle/>
          <a:p>
            <a:r>
              <a:rPr lang="en-US" sz="4000"/>
              <a:t> </a:t>
            </a:r>
            <a:r>
              <a:rPr lang="en-US" sz="4000">
                <a:solidFill>
                  <a:srgbClr val="FF0000"/>
                </a:solidFill>
              </a:rPr>
              <a:t>- Cẩu Khây </a:t>
            </a:r>
            <a:r>
              <a:rPr lang="en-US" sz="4000"/>
              <a:t>(tiếng Tày): chín chõ xôi.</a:t>
            </a:r>
            <a:endParaRPr lang="en-US" sz="4000">
              <a:latin typeface="Times New Roman" panose="02020603050405020304" pitchFamily="18" charset="0"/>
              <a:cs typeface="Times New Roman" panose="02020603050405020304" pitchFamily="18" charset="0"/>
            </a:endParaRPr>
          </a:p>
        </p:txBody>
      </p:sp>
      <p:sp>
        <p:nvSpPr>
          <p:cNvPr id="8" name="TextBox 7"/>
          <p:cNvSpPr txBox="1"/>
          <p:nvPr/>
        </p:nvSpPr>
        <p:spPr>
          <a:xfrm>
            <a:off x="696951" y="2792710"/>
            <a:ext cx="10809249" cy="1323439"/>
          </a:xfrm>
          <a:prstGeom prst="rect">
            <a:avLst/>
          </a:prstGeom>
          <a:noFill/>
        </p:spPr>
        <p:txBody>
          <a:bodyPr wrap="square" rtlCol="0">
            <a:spAutoFit/>
          </a:bodyPr>
          <a:lstStyle/>
          <a:p>
            <a:r>
              <a:rPr lang="en-US" sz="4000"/>
              <a:t> </a:t>
            </a:r>
            <a:r>
              <a:rPr lang="en-US" sz="4000">
                <a:solidFill>
                  <a:srgbClr val="FF0000"/>
                </a:solidFill>
              </a:rPr>
              <a:t>- Tinh thông</a:t>
            </a:r>
            <a:r>
              <a:rPr lang="en-US" sz="4000"/>
              <a:t>: hiểu biết thấu đáo, có khả năng vận dụng thành thạo.</a:t>
            </a:r>
            <a:endParaRPr lang="en-US" sz="4000">
              <a:latin typeface="Times New Roman" panose="02020603050405020304" pitchFamily="18" charset="0"/>
              <a:cs typeface="Times New Roman" panose="02020603050405020304" pitchFamily="18" charset="0"/>
            </a:endParaRPr>
          </a:p>
        </p:txBody>
      </p:sp>
      <p:sp>
        <p:nvSpPr>
          <p:cNvPr id="11" name="Rectangle 10"/>
          <p:cNvSpPr/>
          <p:nvPr/>
        </p:nvSpPr>
        <p:spPr>
          <a:xfrm>
            <a:off x="839298" y="4419600"/>
            <a:ext cx="10438301" cy="1323439"/>
          </a:xfrm>
          <a:prstGeom prst="rect">
            <a:avLst/>
          </a:prstGeom>
        </p:spPr>
        <p:txBody>
          <a:bodyPr wrap="square">
            <a:spAutoFit/>
          </a:bodyPr>
          <a:lstStyle/>
          <a:p>
            <a:r>
              <a:rPr lang="en-US" sz="4000">
                <a:solidFill>
                  <a:srgbClr val="FF0000"/>
                </a:solidFill>
                <a:cs typeface="Times New Roman" panose="02020603050405020304" pitchFamily="18" charset="0"/>
              </a:rPr>
              <a:t>- </a:t>
            </a:r>
            <a:r>
              <a:rPr lang="vi-VN" sz="4000">
                <a:solidFill>
                  <a:srgbClr val="FF0000"/>
                </a:solidFill>
                <a:cs typeface="Times New Roman" panose="02020603050405020304" pitchFamily="18" charset="0"/>
              </a:rPr>
              <a:t>Yêu tinh</a:t>
            </a:r>
            <a:r>
              <a:rPr lang="vi-VN" sz="4000">
                <a:solidFill>
                  <a:srgbClr val="000000"/>
                </a:solidFill>
                <a:cs typeface="Times New Roman" panose="02020603050405020304" pitchFamily="18" charset="0"/>
              </a:rPr>
              <a:t>: con vật tưởng tượng, có nhiều phép thuật và rất độc ác.</a:t>
            </a:r>
            <a:endParaRPr lang="en-US" sz="4000">
              <a:cs typeface="Times New Roman" panose="02020603050405020304" pitchFamily="18" charset="0"/>
            </a:endParaRPr>
          </a:p>
        </p:txBody>
      </p:sp>
    </p:spTree>
    <p:extLst>
      <p:ext uri="{BB962C8B-B14F-4D97-AF65-F5344CB8AC3E}">
        <p14:creationId xmlns:p14="http://schemas.microsoft.com/office/powerpoint/2010/main" val="226388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0" y="33454"/>
            <a:ext cx="11876049" cy="6909584"/>
          </a:xfrm>
          <a:prstGeom prst="rect">
            <a:avLst/>
          </a:prstGeom>
          <a:noFill/>
        </p:spPr>
        <p:txBody>
          <a:bodyPr wrap="square" rtlCol="0">
            <a:spAutoFit/>
          </a:bodyPr>
          <a:lstStyle/>
          <a:p>
            <a:pPr algn="ctr"/>
            <a:r>
              <a:rPr lang="vi-VN" sz="2800" b="1">
                <a:solidFill>
                  <a:srgbClr val="FF0000"/>
                </a:solidFill>
              </a:rPr>
              <a:t>Bốn anh tài</a:t>
            </a:r>
            <a:endParaRPr lang="vi-VN" sz="2800">
              <a:solidFill>
                <a:srgbClr val="FF0000"/>
              </a:solidFill>
            </a:endParaRPr>
          </a:p>
          <a:p>
            <a:r>
              <a:rPr lang="vi-VN" sz="2400"/>
              <a:t>   </a:t>
            </a:r>
            <a:r>
              <a:rPr lang="vi-VN" sz="230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r>
              <a:rPr lang="vi-VN" sz="2300"/>
              <a:t>   Hồi ấy, trong vùng xuất hiện một con yêu tinh chuyên bắt người và súc vật. Chẳng mấy chốc, làng bản tan hoang, nhiều nơi không còn ai sống sót. Thương dân bản, Cẩu Khây quyết chí lên đường diệt trừ yêu tinh.</a:t>
            </a:r>
          </a:p>
          <a:p>
            <a:r>
              <a:rPr lang="vi-VN" sz="2300"/>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r>
              <a:rPr lang="vi-VN" sz="2300"/>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r>
              <a:rPr lang="vi-VN" sz="2300"/>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algn="r"/>
            <a:r>
              <a:rPr lang="vi-VN" sz="2300"/>
              <a:t>(còn nữa)</a:t>
            </a:r>
          </a:p>
          <a:p>
            <a:pPr algn="r"/>
            <a:r>
              <a:rPr lang="vi-VN" sz="2300" b="1"/>
              <a:t>TRUYỆN CỔ DÂN TỘC TÀY</a:t>
            </a:r>
            <a:endParaRPr lang="en-US" sz="2300" b="1"/>
          </a:p>
        </p:txBody>
      </p:sp>
    </p:spTree>
    <p:extLst>
      <p:ext uri="{BB962C8B-B14F-4D97-AF65-F5344CB8AC3E}">
        <p14:creationId xmlns:p14="http://schemas.microsoft.com/office/powerpoint/2010/main" val="249312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0" y="37171"/>
            <a:ext cx="11820549" cy="6820829"/>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238" y="329644"/>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471808" y="2714737"/>
            <a:ext cx="6706981" cy="1170321"/>
          </a:xfrm>
          <a:prstGeom prst="rect">
            <a:avLst/>
          </a:prstGeom>
          <a:noFill/>
        </p:spPr>
        <p:txBody>
          <a:bodyPr wrap="square">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TÌM HIỂU BÀI</a:t>
            </a:r>
          </a:p>
        </p:txBody>
      </p:sp>
    </p:spTree>
    <p:extLst>
      <p:ext uri="{BB962C8B-B14F-4D97-AF65-F5344CB8AC3E}">
        <p14:creationId xmlns:p14="http://schemas.microsoft.com/office/powerpoint/2010/main" val="421418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8200" y="3238619"/>
            <a:ext cx="10092531" cy="1200329"/>
          </a:xfrm>
          <a:prstGeom prst="rect">
            <a:avLst/>
          </a:prstGeom>
          <a:noFill/>
          <a:ln>
            <a:noFill/>
          </a:ln>
        </p:spPr>
        <p:txBody>
          <a:bodyPr wrap="square">
            <a:spAutoFit/>
          </a:bodyPr>
          <a:lstStyle/>
          <a:p>
            <a:pPr algn="ctr">
              <a:defRPr/>
            </a:pPr>
            <a:r>
              <a:rPr lang="vi-VN" sz="3600" b="1" dirty="0">
                <a:solidFill>
                  <a:srgbClr val="C00000"/>
                </a:solidFill>
              </a:rPr>
              <a:t>Những chi tiết nào nói lên sức khoẻ và tài năng đặc biệt của Cẩu Khây?</a:t>
            </a:r>
            <a:endParaRPr lang="en-US" sz="3600" b="1" dirty="0">
              <a:solidFill>
                <a:srgbClr val="C00000"/>
              </a:solidFill>
            </a:endParaRPr>
          </a:p>
        </p:txBody>
      </p:sp>
      <p:sp>
        <p:nvSpPr>
          <p:cNvPr id="5" name="Rectangle 4"/>
          <p:cNvSpPr>
            <a:spLocks noChangeArrowheads="1"/>
          </p:cNvSpPr>
          <p:nvPr/>
        </p:nvSpPr>
        <p:spPr bwMode="auto">
          <a:xfrm>
            <a:off x="685800" y="4771311"/>
            <a:ext cx="10591800" cy="1200329"/>
          </a:xfrm>
          <a:prstGeom prst="rect">
            <a:avLst/>
          </a:prstGeom>
          <a:noFill/>
          <a:ln>
            <a:noFill/>
          </a:ln>
        </p:spPr>
        <p:txBody>
          <a:bodyPr wrap="square">
            <a:spAutoFit/>
          </a:bodyPr>
          <a:lstStyle/>
          <a:p>
            <a:pPr algn="ctr">
              <a:defRPr/>
            </a:pPr>
            <a:r>
              <a:rPr lang="vi-VN" sz="3600" b="1" dirty="0">
                <a:solidFill>
                  <a:srgbClr val="000000"/>
                </a:solidFill>
              </a:rPr>
              <a:t>Nhỏ người nhưng ăn một lúc hết chín chõ xôi, 10 tuổi sức đã bằng trai 18, 15 tuổi đã tinh thông </a:t>
            </a:r>
            <a:r>
              <a:rPr lang="vi-VN" sz="3600" b="1">
                <a:solidFill>
                  <a:srgbClr val="000000"/>
                </a:solidFill>
              </a:rPr>
              <a:t>võ nghệ</a:t>
            </a:r>
            <a:r>
              <a:rPr lang="vi-VN" sz="3600" b="1" dirty="0">
                <a:solidFill>
                  <a:srgbClr val="000000"/>
                </a:solidFill>
              </a:rPr>
              <a:t>.</a:t>
            </a:r>
            <a:endParaRPr lang="en-US" sz="3600" b="1" dirty="0">
              <a:solidFill>
                <a:srgbClr val="000000"/>
              </a:solidFill>
            </a:endParaRPr>
          </a:p>
        </p:txBody>
      </p:sp>
      <p:sp>
        <p:nvSpPr>
          <p:cNvPr id="6" name="Rectangle 5"/>
          <p:cNvSpPr/>
          <p:nvPr/>
        </p:nvSpPr>
        <p:spPr>
          <a:xfrm>
            <a:off x="399178" y="457200"/>
            <a:ext cx="11165043" cy="2308324"/>
          </a:xfrm>
          <a:prstGeom prst="rect">
            <a:avLst/>
          </a:prstGeom>
          <a:solidFill>
            <a:srgbClr val="99FFCC"/>
          </a:solidFill>
        </p:spPr>
        <p:txBody>
          <a:bodyPr wrap="square">
            <a:spAutoFit/>
          </a:bodyPr>
          <a:lstStyle/>
          <a:p>
            <a:r>
              <a:rPr lang="en-US" sz="3600"/>
              <a:t>     </a:t>
            </a:r>
            <a:r>
              <a:rPr lang="vi-VN" sz="360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p:txBody>
      </p:sp>
    </p:spTree>
    <p:extLst>
      <p:ext uri="{BB962C8B-B14F-4D97-AF65-F5344CB8AC3E}">
        <p14:creationId xmlns:p14="http://schemas.microsoft.com/office/powerpoint/2010/main" val="24910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3565525" y="914400"/>
            <a:ext cx="4656138"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en-US" altLang="en-US" sz="2400" b="1">
              <a:solidFill>
                <a:srgbClr val="FF0000"/>
              </a:solidFill>
              <a:latin typeface=".VnRevueH" panose="020B7200000000000000" pitchFamily="34" charset="0"/>
            </a:endParaRPr>
          </a:p>
        </p:txBody>
      </p:sp>
      <p:sp>
        <p:nvSpPr>
          <p:cNvPr id="24" name="Rectangle 3"/>
          <p:cNvSpPr>
            <a:spLocks noChangeArrowheads="1"/>
          </p:cNvSpPr>
          <p:nvPr/>
        </p:nvSpPr>
        <p:spPr bwMode="auto">
          <a:xfrm>
            <a:off x="359734" y="2590800"/>
            <a:ext cx="11067720" cy="646331"/>
          </a:xfrm>
          <a:prstGeom prst="rect">
            <a:avLst/>
          </a:prstGeom>
          <a:noFill/>
          <a:ln>
            <a:noFill/>
          </a:ln>
        </p:spPr>
        <p:txBody>
          <a:bodyPr wrap="square">
            <a:spAutoFit/>
          </a:bodyPr>
          <a:lstStyle/>
          <a:p>
            <a:pPr>
              <a:defRPr/>
            </a:pPr>
            <a:r>
              <a:rPr lang="en-US" sz="3600" b="1" i="1" dirty="0">
                <a:solidFill>
                  <a:srgbClr val="C00000"/>
                </a:solidFill>
              </a:rPr>
              <a:t>Chuyện gì xảy ra với quê hương của Cẩu Khây? </a:t>
            </a:r>
          </a:p>
        </p:txBody>
      </p:sp>
      <p:sp>
        <p:nvSpPr>
          <p:cNvPr id="25" name="Rectangle 24"/>
          <p:cNvSpPr>
            <a:spLocks noChangeArrowheads="1"/>
          </p:cNvSpPr>
          <p:nvPr/>
        </p:nvSpPr>
        <p:spPr bwMode="auto">
          <a:xfrm>
            <a:off x="303499" y="3118850"/>
            <a:ext cx="11226030" cy="1754326"/>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3600" b="1"/>
              <a:t>- Quê </a:t>
            </a:r>
            <a:r>
              <a:rPr lang="en-US" altLang="en-US" sz="3600" b="1" dirty="0"/>
              <a:t>hương Cẩu Khây xuất hiện 1 con yêu tinh, </a:t>
            </a:r>
            <a:r>
              <a:rPr lang="vi-VN" altLang="en-US" sz="3600" b="1" dirty="0"/>
              <a:t>nó </a:t>
            </a:r>
            <a:r>
              <a:rPr lang="en-US" altLang="en-US" sz="3600" b="1" dirty="0"/>
              <a:t>bắt người và súc vật làm cho bản làng tan hoang, nhiều nơi không còn ai sống sót.</a:t>
            </a:r>
          </a:p>
        </p:txBody>
      </p:sp>
      <p:sp>
        <p:nvSpPr>
          <p:cNvPr id="26" name="Rectangle 25"/>
          <p:cNvSpPr>
            <a:spLocks noChangeArrowheads="1"/>
          </p:cNvSpPr>
          <p:nvPr/>
        </p:nvSpPr>
        <p:spPr bwMode="auto">
          <a:xfrm>
            <a:off x="288950" y="4879098"/>
            <a:ext cx="7932713" cy="646331"/>
          </a:xfrm>
          <a:prstGeom prst="rect">
            <a:avLst/>
          </a:prstGeom>
          <a:noFill/>
          <a:ln>
            <a:noFill/>
          </a:ln>
        </p:spPr>
        <p:txBody>
          <a:bodyPr wrap="square">
            <a:spAutoFit/>
          </a:bodyPr>
          <a:lstStyle/>
          <a:p>
            <a:pPr>
              <a:defRPr/>
            </a:pPr>
            <a:r>
              <a:rPr lang="en-US" sz="3600" b="1" i="1" dirty="0">
                <a:solidFill>
                  <a:srgbClr val="C00000"/>
                </a:solidFill>
              </a:rPr>
              <a:t>Thương dân bản, Cẩu Khây làm gì?</a:t>
            </a:r>
          </a:p>
        </p:txBody>
      </p:sp>
      <p:sp>
        <p:nvSpPr>
          <p:cNvPr id="27" name="Rectangle 26"/>
          <p:cNvSpPr>
            <a:spLocks noChangeArrowheads="1"/>
          </p:cNvSpPr>
          <p:nvPr/>
        </p:nvSpPr>
        <p:spPr bwMode="auto">
          <a:xfrm>
            <a:off x="303499" y="5562600"/>
            <a:ext cx="8062119" cy="646331"/>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600" b="1">
                <a:solidFill>
                  <a:srgbClr val="000000"/>
                </a:solidFill>
              </a:rPr>
              <a:t>- </a:t>
            </a:r>
            <a:r>
              <a:rPr lang="vi-VN" altLang="en-US" sz="3600" b="1">
                <a:solidFill>
                  <a:srgbClr val="000000"/>
                </a:solidFill>
              </a:rPr>
              <a:t>Quyết </a:t>
            </a:r>
            <a:r>
              <a:rPr lang="vi-VN" altLang="en-US" sz="3600" b="1" dirty="0">
                <a:solidFill>
                  <a:srgbClr val="000000"/>
                </a:solidFill>
              </a:rPr>
              <a:t>chí l</a:t>
            </a:r>
            <a:r>
              <a:rPr lang="en-US" altLang="en-US" sz="3600" b="1" dirty="0">
                <a:solidFill>
                  <a:srgbClr val="000000"/>
                </a:solidFill>
              </a:rPr>
              <a:t>ên đường diệt trừ yêu tinh.</a:t>
            </a:r>
          </a:p>
        </p:txBody>
      </p:sp>
      <p:sp>
        <p:nvSpPr>
          <p:cNvPr id="23" name="Rectangle 22"/>
          <p:cNvSpPr/>
          <p:nvPr/>
        </p:nvSpPr>
        <p:spPr>
          <a:xfrm>
            <a:off x="360585" y="168633"/>
            <a:ext cx="11165043" cy="2185214"/>
          </a:xfrm>
          <a:prstGeom prst="rect">
            <a:avLst/>
          </a:prstGeom>
          <a:solidFill>
            <a:srgbClr val="99FFCC"/>
          </a:solidFill>
        </p:spPr>
        <p:txBody>
          <a:bodyPr wrap="square">
            <a:spAutoFit/>
          </a:bodyPr>
          <a:lstStyle/>
          <a:p>
            <a:r>
              <a:rPr lang="vi-VN" sz="3400"/>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spTree>
    <p:extLst>
      <p:ext uri="{BB962C8B-B14F-4D97-AF65-F5344CB8AC3E}">
        <p14:creationId xmlns:p14="http://schemas.microsoft.com/office/powerpoint/2010/main" val="40410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1295400" y="152400"/>
            <a:ext cx="10325100" cy="646331"/>
          </a:xfrm>
          <a:prstGeom prst="rect">
            <a:avLst/>
          </a:prstGeom>
          <a:noFill/>
          <a:ln>
            <a:noFill/>
          </a:ln>
        </p:spPr>
        <p:txBody>
          <a:bodyPr wrap="square">
            <a:spAutoFit/>
          </a:bodyPr>
          <a:lstStyle/>
          <a:p>
            <a:pPr>
              <a:defRPr/>
            </a:pPr>
            <a:r>
              <a:rPr lang="en-US" sz="3600" b="1" i="1" dirty="0">
                <a:solidFill>
                  <a:srgbClr val="C00000"/>
                </a:solidFill>
              </a:rPr>
              <a:t>C</a:t>
            </a:r>
            <a:r>
              <a:rPr lang="vi-VN" sz="3600" b="1" i="1" dirty="0">
                <a:solidFill>
                  <a:srgbClr val="C00000"/>
                </a:solidFill>
              </a:rPr>
              <a:t>ẩu</a:t>
            </a:r>
            <a:r>
              <a:rPr lang="en-US" sz="3600" b="1" i="1" dirty="0">
                <a:solidFill>
                  <a:srgbClr val="C00000"/>
                </a:solidFill>
              </a:rPr>
              <a:t> </a:t>
            </a:r>
            <a:r>
              <a:rPr lang="en-US" sz="3600" b="1" i="1" dirty="0" err="1">
                <a:solidFill>
                  <a:srgbClr val="C00000"/>
                </a:solidFill>
              </a:rPr>
              <a:t>Khây</a:t>
            </a:r>
            <a:r>
              <a:rPr lang="en-US" sz="3600" b="1" i="1" dirty="0">
                <a:solidFill>
                  <a:srgbClr val="C00000"/>
                </a:solidFill>
              </a:rPr>
              <a:t> </a:t>
            </a:r>
            <a:r>
              <a:rPr lang="en-US" sz="3600" b="1" i="1" dirty="0" err="1">
                <a:solidFill>
                  <a:srgbClr val="C00000"/>
                </a:solidFill>
              </a:rPr>
              <a:t>đi</a:t>
            </a:r>
            <a:r>
              <a:rPr lang="en-US" sz="3600" b="1" i="1" dirty="0">
                <a:solidFill>
                  <a:srgbClr val="C00000"/>
                </a:solidFill>
              </a:rPr>
              <a:t> </a:t>
            </a:r>
            <a:r>
              <a:rPr lang="en-US" sz="3600" b="1" i="1" dirty="0" err="1">
                <a:solidFill>
                  <a:srgbClr val="C00000"/>
                </a:solidFill>
              </a:rPr>
              <a:t>diệt</a:t>
            </a:r>
            <a:r>
              <a:rPr lang="en-US" sz="3600" b="1" i="1" dirty="0">
                <a:solidFill>
                  <a:srgbClr val="C00000"/>
                </a:solidFill>
              </a:rPr>
              <a:t> </a:t>
            </a:r>
            <a:r>
              <a:rPr lang="en-US" sz="3600" b="1" i="1" dirty="0" err="1">
                <a:solidFill>
                  <a:srgbClr val="C00000"/>
                </a:solidFill>
              </a:rPr>
              <a:t>trừ</a:t>
            </a:r>
            <a:r>
              <a:rPr lang="en-US" sz="3600" b="1" i="1" dirty="0">
                <a:solidFill>
                  <a:srgbClr val="C00000"/>
                </a:solidFill>
              </a:rPr>
              <a:t> </a:t>
            </a:r>
            <a:r>
              <a:rPr lang="en-US" sz="3600" b="1" i="1" dirty="0" err="1">
                <a:solidFill>
                  <a:srgbClr val="C00000"/>
                </a:solidFill>
              </a:rPr>
              <a:t>yêu</a:t>
            </a:r>
            <a:r>
              <a:rPr lang="en-US" sz="3600" b="1" i="1" dirty="0">
                <a:solidFill>
                  <a:srgbClr val="C00000"/>
                </a:solidFill>
              </a:rPr>
              <a:t> </a:t>
            </a:r>
            <a:r>
              <a:rPr lang="en-US" sz="3600" b="1" i="1" dirty="0" err="1">
                <a:solidFill>
                  <a:srgbClr val="C00000"/>
                </a:solidFill>
              </a:rPr>
              <a:t>tinh</a:t>
            </a:r>
            <a:r>
              <a:rPr lang="en-US" sz="3600" b="1" i="1" dirty="0">
                <a:solidFill>
                  <a:srgbClr val="C00000"/>
                </a:solidFill>
              </a:rPr>
              <a:t> </a:t>
            </a:r>
            <a:r>
              <a:rPr lang="en-US" sz="3600" b="1" i="1" dirty="0" err="1">
                <a:solidFill>
                  <a:srgbClr val="C00000"/>
                </a:solidFill>
              </a:rPr>
              <a:t>cùng</a:t>
            </a:r>
            <a:r>
              <a:rPr lang="en-US" sz="3600" b="1" i="1" dirty="0">
                <a:solidFill>
                  <a:srgbClr val="C00000"/>
                </a:solidFill>
              </a:rPr>
              <a:t> </a:t>
            </a:r>
            <a:r>
              <a:rPr lang="en-US" sz="3600" b="1" i="1" dirty="0" err="1">
                <a:solidFill>
                  <a:srgbClr val="C00000"/>
                </a:solidFill>
              </a:rPr>
              <a:t>những</a:t>
            </a:r>
            <a:r>
              <a:rPr lang="en-US" sz="3600" b="1" i="1" dirty="0">
                <a:solidFill>
                  <a:srgbClr val="C00000"/>
                </a:solidFill>
              </a:rPr>
              <a:t> </a:t>
            </a:r>
            <a:r>
              <a:rPr lang="en-US" sz="3600" b="1" i="1" dirty="0" err="1">
                <a:solidFill>
                  <a:srgbClr val="C00000"/>
                </a:solidFill>
              </a:rPr>
              <a:t>ai</a:t>
            </a:r>
            <a:r>
              <a:rPr lang="en-US" sz="3600" b="1" i="1" dirty="0">
                <a:solidFill>
                  <a:srgbClr val="C00000"/>
                </a:solidFill>
              </a:rPr>
              <a:t>?</a:t>
            </a:r>
          </a:p>
        </p:txBody>
      </p:sp>
      <p:sp>
        <p:nvSpPr>
          <p:cNvPr id="29" name="Rectangle 28"/>
          <p:cNvSpPr>
            <a:spLocks noChangeArrowheads="1"/>
          </p:cNvSpPr>
          <p:nvPr/>
        </p:nvSpPr>
        <p:spPr bwMode="auto">
          <a:xfrm>
            <a:off x="24795" y="819745"/>
            <a:ext cx="11734800" cy="615553"/>
          </a:xfrm>
          <a:prstGeom prst="rect">
            <a:avLst/>
          </a:prstGeom>
          <a:noFill/>
          <a:ln>
            <a:noFill/>
          </a:ln>
        </p:spPr>
        <p:txBody>
          <a:bodyPr wrap="square">
            <a:spAutoFit/>
          </a:bodyPr>
          <a:lstStyle/>
          <a:p>
            <a:pPr>
              <a:defRPr/>
            </a:pPr>
            <a:r>
              <a:rPr lang="en-US" sz="3400" b="1">
                <a:solidFill>
                  <a:srgbClr val="000000"/>
                </a:solidFill>
              </a:rPr>
              <a:t>- Nắm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Đóng</a:t>
            </a:r>
            <a:r>
              <a:rPr lang="en-US" sz="3400" b="1" dirty="0">
                <a:solidFill>
                  <a:srgbClr val="000000"/>
                </a:solidFill>
              </a:rPr>
              <a:t> </a:t>
            </a:r>
            <a:r>
              <a:rPr lang="en-US" sz="3400" b="1" dirty="0" err="1">
                <a:solidFill>
                  <a:srgbClr val="000000"/>
                </a:solidFill>
              </a:rPr>
              <a:t>Cọc</a:t>
            </a:r>
            <a:r>
              <a:rPr lang="en-US" sz="3400" b="1" dirty="0">
                <a:solidFill>
                  <a:srgbClr val="000000"/>
                </a:solidFill>
              </a:rPr>
              <a:t>, </a:t>
            </a:r>
            <a:r>
              <a:rPr lang="en-US" sz="3400" b="1" dirty="0" err="1">
                <a:solidFill>
                  <a:srgbClr val="000000"/>
                </a:solidFill>
              </a:rPr>
              <a:t>Lấy</a:t>
            </a:r>
            <a:r>
              <a:rPr lang="en-US" sz="3400" b="1" dirty="0">
                <a:solidFill>
                  <a:srgbClr val="000000"/>
                </a:solidFill>
              </a:rPr>
              <a:t> Tai </a:t>
            </a:r>
            <a:r>
              <a:rPr lang="en-US" sz="3400" b="1" dirty="0" err="1">
                <a:solidFill>
                  <a:srgbClr val="000000"/>
                </a:solidFill>
              </a:rPr>
              <a:t>Tát</a:t>
            </a:r>
            <a:r>
              <a:rPr lang="en-US" sz="3400" b="1" dirty="0">
                <a:solidFill>
                  <a:srgbClr val="000000"/>
                </a:solidFill>
              </a:rPr>
              <a:t> </a:t>
            </a:r>
            <a:r>
              <a:rPr lang="en-US" sz="3400" b="1" dirty="0" err="1">
                <a:solidFill>
                  <a:srgbClr val="000000"/>
                </a:solidFill>
              </a:rPr>
              <a:t>Nước</a:t>
            </a:r>
            <a:r>
              <a:rPr lang="en-US" sz="3400" b="1" dirty="0">
                <a:solidFill>
                  <a:srgbClr val="000000"/>
                </a:solidFill>
              </a:rPr>
              <a:t>, </a:t>
            </a:r>
            <a:r>
              <a:rPr lang="en-US" sz="3400" b="1" dirty="0" err="1">
                <a:solidFill>
                  <a:srgbClr val="000000"/>
                </a:solidFill>
              </a:rPr>
              <a:t>Móng</a:t>
            </a:r>
            <a:r>
              <a:rPr lang="en-US" sz="3400" b="1" dirty="0">
                <a:solidFill>
                  <a:srgbClr val="000000"/>
                </a:solidFill>
              </a:rPr>
              <a:t> </a:t>
            </a:r>
            <a:r>
              <a:rPr lang="en-US" sz="3400" b="1" dirty="0" err="1">
                <a:solidFill>
                  <a:srgbClr val="000000"/>
                </a:solidFill>
              </a:rPr>
              <a:t>Tay</a:t>
            </a:r>
            <a:r>
              <a:rPr lang="en-US" sz="3400" b="1" dirty="0">
                <a:solidFill>
                  <a:srgbClr val="000000"/>
                </a:solidFill>
              </a:rPr>
              <a:t> </a:t>
            </a:r>
            <a:r>
              <a:rPr lang="en-US" sz="3400" b="1" dirty="0" err="1">
                <a:solidFill>
                  <a:srgbClr val="000000"/>
                </a:solidFill>
              </a:rPr>
              <a:t>Đục</a:t>
            </a:r>
            <a:r>
              <a:rPr lang="en-US" sz="3400" b="1" dirty="0">
                <a:solidFill>
                  <a:srgbClr val="000000"/>
                </a:solidFill>
              </a:rPr>
              <a:t> </a:t>
            </a:r>
            <a:r>
              <a:rPr lang="en-US" sz="3400" b="1" dirty="0" err="1">
                <a:solidFill>
                  <a:srgbClr val="000000"/>
                </a:solidFill>
              </a:rPr>
              <a:t>Máng</a:t>
            </a:r>
            <a:r>
              <a:rPr lang="en-US" sz="3400" b="1" dirty="0">
                <a:solidFill>
                  <a:srgbClr val="000000"/>
                </a:solidFill>
              </a:rPr>
              <a:t>.</a:t>
            </a:r>
          </a:p>
        </p:txBody>
      </p:sp>
      <p:pic>
        <p:nvPicPr>
          <p:cNvPr id="22"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1143000" y="1676401"/>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a:off x="7696200" y="1981200"/>
            <a:ext cx="1981200"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26" name="Oval Callout 25"/>
          <p:cNvSpPr/>
          <p:nvPr/>
        </p:nvSpPr>
        <p:spPr>
          <a:xfrm>
            <a:off x="2219093" y="1435298"/>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27" name="Oval Callout 26"/>
          <p:cNvSpPr/>
          <p:nvPr/>
        </p:nvSpPr>
        <p:spPr>
          <a:xfrm>
            <a:off x="457200" y="2590800"/>
            <a:ext cx="1981200"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30" name="Oval Callout 29"/>
          <p:cNvSpPr/>
          <p:nvPr/>
        </p:nvSpPr>
        <p:spPr>
          <a:xfrm>
            <a:off x="5257800" y="1837312"/>
            <a:ext cx="1599858" cy="541911"/>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spTree>
    <p:extLst>
      <p:ext uri="{BB962C8B-B14F-4D97-AF65-F5344CB8AC3E}">
        <p14:creationId xmlns:p14="http://schemas.microsoft.com/office/powerpoint/2010/main" val="15718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0" grpId="0" animBg="1"/>
      <p:bldP spid="26" grpId="0" animBg="1"/>
      <p:bldP spid="27"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304800" y="4458831"/>
            <a:ext cx="11125200" cy="2246769"/>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800" b="1">
                <a:solidFill>
                  <a:srgbClr val="FF0000"/>
                </a:solidFill>
              </a:rPr>
              <a:t>- </a:t>
            </a:r>
            <a:r>
              <a:rPr lang="vi-VN" altLang="en-US" sz="2800" b="1">
                <a:solidFill>
                  <a:srgbClr val="FF0000"/>
                </a:solidFill>
              </a:rPr>
              <a:t>Nắm </a:t>
            </a:r>
            <a:r>
              <a:rPr lang="vi-VN" altLang="en-US" sz="2800" b="1" dirty="0">
                <a:solidFill>
                  <a:srgbClr val="FF0000"/>
                </a:solidFill>
              </a:rPr>
              <a:t>Tay Đóng Cọc:</a:t>
            </a:r>
            <a:r>
              <a:rPr lang="vi-VN" altLang="en-US" sz="2800" b="1" dirty="0">
                <a:solidFill>
                  <a:srgbClr val="0000FF"/>
                </a:solidFill>
              </a:rPr>
              <a:t> dùng tay làm vồ đóng cọc, mỗi quả đấm giáng xuống, cọc tre thụt sâu hàng gang tay</a:t>
            </a:r>
            <a:r>
              <a:rPr lang="vi-VN" altLang="en-US" sz="2800" b="1" i="1">
                <a:solidFill>
                  <a:srgbClr val="0000FF"/>
                </a:solidFill>
              </a:rPr>
              <a:t>. </a:t>
            </a:r>
            <a:endParaRPr lang="en-US" altLang="en-US" sz="2800" b="1" i="1">
              <a:solidFill>
                <a:srgbClr val="0000FF"/>
              </a:solidFill>
            </a:endParaRPr>
          </a:p>
          <a:p>
            <a:pPr algn="just"/>
            <a:r>
              <a:rPr lang="en-US" altLang="en-US" sz="2800" b="1">
                <a:solidFill>
                  <a:srgbClr val="FF0000"/>
                </a:solidFill>
              </a:rPr>
              <a:t>- Lấy </a:t>
            </a:r>
            <a:r>
              <a:rPr lang="en-US" altLang="en-US" sz="2800" b="1" dirty="0">
                <a:solidFill>
                  <a:srgbClr val="FF0000"/>
                </a:solidFill>
              </a:rPr>
              <a:t>Tai Tát Nước:</a:t>
            </a:r>
            <a:r>
              <a:rPr lang="en-US" altLang="en-US" sz="2800" b="1" dirty="0">
                <a:solidFill>
                  <a:srgbClr val="0000FF"/>
                </a:solidFill>
              </a:rPr>
              <a:t> lấy tai tát nước lên thửa ruộng cao bằng mái nhà</a:t>
            </a:r>
            <a:r>
              <a:rPr lang="en-US" altLang="en-US" sz="2800" b="1">
                <a:solidFill>
                  <a:srgbClr val="0000FF"/>
                </a:solidFill>
              </a:rPr>
              <a:t>. </a:t>
            </a:r>
          </a:p>
          <a:p>
            <a:pPr algn="just"/>
            <a:r>
              <a:rPr lang="en-US" altLang="en-US" sz="2800" b="1" i="1">
                <a:solidFill>
                  <a:srgbClr val="FF0000"/>
                </a:solidFill>
              </a:rPr>
              <a:t>- </a:t>
            </a:r>
            <a:r>
              <a:rPr lang="en-US" altLang="en-US" sz="2800" b="1">
                <a:solidFill>
                  <a:srgbClr val="FF0000"/>
                </a:solidFill>
              </a:rPr>
              <a:t>Móng </a:t>
            </a:r>
            <a:r>
              <a:rPr lang="en-US" altLang="en-US" sz="2800" b="1" dirty="0">
                <a:solidFill>
                  <a:srgbClr val="FF0000"/>
                </a:solidFill>
              </a:rPr>
              <a:t>Tay Đục Máng</a:t>
            </a:r>
            <a:r>
              <a:rPr lang="en-US" altLang="en-US" sz="2800" b="1" i="1" dirty="0">
                <a:solidFill>
                  <a:srgbClr val="FF0000"/>
                </a:solidFill>
              </a:rPr>
              <a:t>: </a:t>
            </a:r>
            <a:r>
              <a:rPr lang="en-US" altLang="en-US" sz="2800" b="1" dirty="0">
                <a:solidFill>
                  <a:srgbClr val="0000FF"/>
                </a:solidFill>
              </a:rPr>
              <a:t>lấy móng tay đục gỗ thành lòng máng để dẫn nước vào ruộng.</a:t>
            </a:r>
          </a:p>
        </p:txBody>
      </p:sp>
      <p:grpSp>
        <p:nvGrpSpPr>
          <p:cNvPr id="4" name="Group 3"/>
          <p:cNvGrpSpPr/>
          <p:nvPr/>
        </p:nvGrpSpPr>
        <p:grpSpPr>
          <a:xfrm>
            <a:off x="1676400" y="76200"/>
            <a:ext cx="7772742" cy="4441902"/>
            <a:chOff x="289932" y="-29737"/>
            <a:chExt cx="10058742" cy="5422702"/>
          </a:xfrm>
        </p:grpSpPr>
        <p:pic>
          <p:nvPicPr>
            <p:cNvPr id="21"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Callout 23"/>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25" name="Oval Callout 24"/>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26" name="Oval Callout 25"/>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27" name="Oval Callout 26"/>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grpSp>
    </p:spTree>
    <p:extLst>
      <p:ext uri="{BB962C8B-B14F-4D97-AF65-F5344CB8AC3E}">
        <p14:creationId xmlns:p14="http://schemas.microsoft.com/office/powerpoint/2010/main" val="17442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76200"/>
            <a:ext cx="8610600" cy="4876800"/>
            <a:chOff x="289932" y="-29737"/>
            <a:chExt cx="10058742" cy="5422702"/>
          </a:xfrm>
        </p:grpSpPr>
        <p:pic>
          <p:nvPicPr>
            <p:cNvPr id="5" name="Picture 5" descr="scan0002"/>
            <p:cNvPicPr>
              <a:picLocks noChangeAspect="1" noChangeArrowheads="1"/>
            </p:cNvPicPr>
            <p:nvPr/>
          </p:nvPicPr>
          <p:blipFill rotWithShape="1">
            <a:blip r:embed="rId2">
              <a:extLst>
                <a:ext uri="{28A0092B-C50C-407E-A947-70E740481C1C}">
                  <a14:useLocalDpi xmlns:a14="http://schemas.microsoft.com/office/drawing/2010/main" val="0"/>
                </a:ext>
              </a:extLst>
            </a:blip>
            <a:srcRect t="3182" r="1936" b="2766"/>
            <a:stretch/>
          </p:blipFill>
          <p:spPr bwMode="auto">
            <a:xfrm>
              <a:off x="975732" y="211366"/>
              <a:ext cx="9372942"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7528933" y="516165"/>
              <a:ext cx="2215793" cy="762000"/>
            </a:xfrm>
            <a:prstGeom prst="wedgeEllipseCallout">
              <a:avLst>
                <a:gd name="adj1" fmla="val -65861"/>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Móng Tay Đục Máng</a:t>
              </a:r>
            </a:p>
          </p:txBody>
        </p:sp>
        <p:sp>
          <p:nvSpPr>
            <p:cNvPr id="7" name="Oval Callout 6"/>
            <p:cNvSpPr/>
            <p:nvPr/>
          </p:nvSpPr>
          <p:spPr>
            <a:xfrm>
              <a:off x="2051825" y="-29737"/>
              <a:ext cx="1981200" cy="762000"/>
            </a:xfrm>
            <a:prstGeom prst="wedgeEllipseCallout">
              <a:avLst>
                <a:gd name="adj1" fmla="val 28699"/>
                <a:gd name="adj2" fmla="val 668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Lấy Tai </a:t>
              </a:r>
            </a:p>
            <a:p>
              <a:pPr algn="ctr"/>
              <a:r>
                <a:rPr lang="en-US">
                  <a:solidFill>
                    <a:schemeClr val="tx1"/>
                  </a:solidFill>
                  <a:latin typeface="Times New Roman" panose="02020603050405020304" pitchFamily="18" charset="0"/>
                  <a:cs typeface="Times New Roman" panose="02020603050405020304" pitchFamily="18" charset="0"/>
                </a:rPr>
                <a:t>Tát Nước</a:t>
              </a:r>
            </a:p>
          </p:txBody>
        </p:sp>
        <p:sp>
          <p:nvSpPr>
            <p:cNvPr id="8" name="Oval Callout 7"/>
            <p:cNvSpPr/>
            <p:nvPr/>
          </p:nvSpPr>
          <p:spPr>
            <a:xfrm>
              <a:off x="289932" y="1125766"/>
              <a:ext cx="2212824" cy="762000"/>
            </a:xfrm>
            <a:prstGeom prst="wedgeEllipseCallout">
              <a:avLst>
                <a:gd name="adj1" fmla="val 51212"/>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Nắm Tay Đóng Cọc</a:t>
              </a:r>
            </a:p>
          </p:txBody>
        </p:sp>
        <p:sp>
          <p:nvSpPr>
            <p:cNvPr id="9" name="Oval Callout 8"/>
            <p:cNvSpPr/>
            <p:nvPr/>
          </p:nvSpPr>
          <p:spPr>
            <a:xfrm>
              <a:off x="5090532" y="211366"/>
              <a:ext cx="2139620" cy="702822"/>
            </a:xfrm>
            <a:prstGeom prst="wedgeEllipseCallout">
              <a:avLst>
                <a:gd name="adj1" fmla="val -19707"/>
                <a:gd name="adj2" fmla="val 771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Cẩu Khây</a:t>
              </a:r>
            </a:p>
          </p:txBody>
        </p:sp>
      </p:grpSp>
      <p:sp>
        <p:nvSpPr>
          <p:cNvPr id="10" name="Rectangle 3"/>
          <p:cNvSpPr>
            <a:spLocks noChangeArrowheads="1"/>
          </p:cNvSpPr>
          <p:nvPr/>
        </p:nvSpPr>
        <p:spPr bwMode="auto">
          <a:xfrm>
            <a:off x="217333" y="4953000"/>
            <a:ext cx="1150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solidFill>
                  <a:srgbClr val="C00000"/>
                </a:solidFill>
              </a:rPr>
              <a:t>Em có nhận xét gì về tên các nhân vật trong truyện?</a:t>
            </a:r>
            <a:endParaRPr lang="en-US" altLang="en-US" sz="4000" b="1" dirty="0">
              <a:solidFill>
                <a:srgbClr val="C00000"/>
              </a:solidFill>
            </a:endParaRPr>
          </a:p>
        </p:txBody>
      </p:sp>
      <p:sp>
        <p:nvSpPr>
          <p:cNvPr id="11" name="Rectangle 10"/>
          <p:cNvSpPr>
            <a:spLocks noChangeArrowheads="1"/>
          </p:cNvSpPr>
          <p:nvPr/>
        </p:nvSpPr>
        <p:spPr bwMode="auto">
          <a:xfrm>
            <a:off x="445933" y="5660886"/>
            <a:ext cx="1104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sz="4000" b="1" dirty="0"/>
              <a:t>Tên các nhân vật chính là tài năng của mỗi người.</a:t>
            </a:r>
            <a:endParaRPr lang="en-US" altLang="en-US" sz="4000" b="1" dirty="0"/>
          </a:p>
        </p:txBody>
      </p:sp>
    </p:spTree>
    <p:extLst>
      <p:ext uri="{BB962C8B-B14F-4D97-AF65-F5344CB8AC3E}">
        <p14:creationId xmlns:p14="http://schemas.microsoft.com/office/powerpoint/2010/main" val="355421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D1BFF0EC-4A86-4D29-9426-9DCA4D5210CF}"/>
              </a:ext>
            </a:extLst>
          </p:cNvPr>
          <p:cNvSpPr/>
          <p:nvPr/>
        </p:nvSpPr>
        <p:spPr>
          <a:xfrm>
            <a:off x="609600" y="231723"/>
            <a:ext cx="10555857" cy="1350962"/>
          </a:xfrm>
          <a:prstGeom prst="roundRect">
            <a:avLst/>
          </a:prstGeom>
          <a:solidFill>
            <a:srgbClr val="FADEF7"/>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a:solidFill>
                  <a:srgbClr val="C00000"/>
                </a:solidFill>
                <a:latin typeface="Times New Roman" panose="02020603050405020304" pitchFamily="18" charset="0"/>
              </a:rPr>
              <a:t>Các em thấy bốn anh em Cẩu Khây là những chàng trai như thế nào ?</a:t>
            </a:r>
            <a:endParaRPr lang="en-US" sz="4000" dirty="0">
              <a:solidFill>
                <a:srgbClr val="C00000"/>
              </a:solidFill>
              <a:latin typeface="Calibri Light" panose="020F0302020204030204"/>
            </a:endParaRPr>
          </a:p>
        </p:txBody>
      </p:sp>
      <p:sp>
        <p:nvSpPr>
          <p:cNvPr id="6" name="TextBox 5"/>
          <p:cNvSpPr txBox="1">
            <a:spLocks noChangeArrowheads="1"/>
          </p:cNvSpPr>
          <p:nvPr/>
        </p:nvSpPr>
        <p:spPr bwMode="auto">
          <a:xfrm>
            <a:off x="381000" y="2151764"/>
            <a:ext cx="9083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a:solidFill>
                  <a:srgbClr val="000000"/>
                </a:solidFill>
                <a:latin typeface="Times New Roman" panose="02020603050405020304" pitchFamily="18" charset="0"/>
                <a:cs typeface="Times New Roman" panose="02020603050405020304" pitchFamily="18" charset="0"/>
              </a:rPr>
              <a:t>A. Đẹp trai, tốt bụng, tài năng</a:t>
            </a:r>
            <a:endParaRPr lang="en-US" altLang="en-US" sz="4000">
              <a:solidFill>
                <a:srgbClr val="1F4E79"/>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395868" y="3106349"/>
            <a:ext cx="11826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800">
                <a:latin typeface="Times New Roman" panose="02020603050405020304" pitchFamily="18" charset="0"/>
                <a:cs typeface="Times New Roman" panose="02020603050405020304" pitchFamily="18" charset="0"/>
              </a:rPr>
              <a:t>B. Có sức khoẻ, tài năng, lòng nhiệt thành làm việc nghĩa </a:t>
            </a:r>
          </a:p>
        </p:txBody>
      </p:sp>
      <p:pic>
        <p:nvPicPr>
          <p:cNvPr id="8"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7415" y="5562600"/>
            <a:ext cx="2468042" cy="105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95868" y="4030156"/>
            <a:ext cx="10570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4000">
                <a:solidFill>
                  <a:srgbClr val="000000"/>
                </a:solidFill>
                <a:latin typeface="Times New Roman" panose="02020603050405020304" pitchFamily="18" charset="0"/>
                <a:cs typeface="Times New Roman" panose="02020603050405020304" pitchFamily="18" charset="0"/>
              </a:rPr>
              <a:t>C. Tài năng, lòng nhiệt thành làm việc nghĩa</a:t>
            </a:r>
          </a:p>
        </p:txBody>
      </p:sp>
      <p:sp>
        <p:nvSpPr>
          <p:cNvPr id="10" name="Oval 9"/>
          <p:cNvSpPr/>
          <p:nvPr/>
        </p:nvSpPr>
        <p:spPr>
          <a:xfrm>
            <a:off x="315909" y="3140264"/>
            <a:ext cx="669942" cy="6744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381000" y="4935197"/>
            <a:ext cx="11277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US" altLang="en-US" sz="3900">
                <a:solidFill>
                  <a:srgbClr val="000000"/>
                </a:solidFill>
                <a:latin typeface="Times New Roman" panose="02020603050405020304" pitchFamily="18" charset="0"/>
                <a:cs typeface="Times New Roman" panose="02020603050405020304" pitchFamily="18" charset="0"/>
              </a:rPr>
              <a:t>D. Sức khỏe, tốt bụng, lòng nhiệt thành làm việc nghĩa</a:t>
            </a:r>
          </a:p>
        </p:txBody>
      </p:sp>
    </p:spTree>
    <p:extLst>
      <p:ext uri="{BB962C8B-B14F-4D97-AF65-F5344CB8AC3E}">
        <p14:creationId xmlns:p14="http://schemas.microsoft.com/office/powerpoint/2010/main" val="5602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431"/>
          <a:stretch/>
        </p:blipFill>
        <p:spPr>
          <a:xfrm>
            <a:off x="9853" y="0"/>
            <a:ext cx="12182684" cy="6858000"/>
          </a:xfrm>
          <a:prstGeom prst="rect">
            <a:avLst/>
          </a:prstGeom>
        </p:spPr>
      </p:pic>
      <p:sp>
        <p:nvSpPr>
          <p:cNvPr id="5" name="TextBox 3"/>
          <p:cNvSpPr txBox="1">
            <a:spLocks noChangeArrowheads="1"/>
          </p:cNvSpPr>
          <p:nvPr/>
        </p:nvSpPr>
        <p:spPr bwMode="auto">
          <a:xfrm>
            <a:off x="1457973" y="1752600"/>
            <a:ext cx="928644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4800" b="1">
                <a:solidFill>
                  <a:srgbClr val="0000FF"/>
                </a:solidFill>
                <a:latin typeface="Times New Roman" panose="02020603050405020304" pitchFamily="18" charset="0"/>
                <a:cs typeface="Times New Roman" panose="02020603050405020304" pitchFamily="18" charset="0"/>
              </a:rPr>
              <a:t>Câu chuyện ca ngợi sức khoẻ, tài năng, lòng nhiệt thành làm việc nghĩa của bốn anh em Cẩu Khây.</a:t>
            </a:r>
            <a:endParaRPr lang="en-US" altLang="en-US" sz="48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78B90A9-3F40-4497-830D-2F18A905D0B1}"/>
              </a:ext>
            </a:extLst>
          </p:cNvPr>
          <p:cNvSpPr/>
          <p:nvPr/>
        </p:nvSpPr>
        <p:spPr>
          <a:xfrm>
            <a:off x="4574973" y="914400"/>
            <a:ext cx="3052439" cy="76944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a:ln/>
                <a:solidFill>
                  <a:srgbClr val="FF0000"/>
                </a:solidFill>
                <a:latin typeface="Times New Roman" panose="02020603050405020304" pitchFamily="18" charset="0"/>
                <a:cs typeface="Times New Roman" panose="02020603050405020304" pitchFamily="18" charset="0"/>
              </a:rPr>
              <a:t>NỘI DUNG</a:t>
            </a:r>
            <a:endParaRPr lang="en-US" sz="44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501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146" y="745963"/>
            <a:ext cx="7296254" cy="541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601B172-3EEA-43DB-9A27-139705D41110}"/>
              </a:ext>
            </a:extLst>
          </p:cNvPr>
          <p:cNvSpPr/>
          <p:nvPr/>
        </p:nvSpPr>
        <p:spPr>
          <a:xfrm>
            <a:off x="4393466" y="2362200"/>
            <a:ext cx="5861565" cy="2308324"/>
          </a:xfrm>
          <a:prstGeom prst="rect">
            <a:avLst/>
          </a:prstGeom>
          <a:noFill/>
        </p:spPr>
        <p:txBody>
          <a:bodyPr>
            <a:spAutoFit/>
          </a:bodyPr>
          <a:lstStyle/>
          <a:p>
            <a:pPr algn="ctr" eaLnBrk="1" fontAlgn="auto" hangingPunct="1">
              <a:spcBef>
                <a:spcPts val="0"/>
              </a:spcBef>
              <a:spcAft>
                <a:spcPts val="0"/>
              </a:spcAft>
              <a:defRPr/>
            </a:pPr>
            <a:r>
              <a:rPr lang="en-US" sz="7200" b="1">
                <a:ln w="0"/>
                <a:solidFill>
                  <a:srgbClr val="7030A0"/>
                </a:solidFill>
                <a:effectLst>
                  <a:outerShdw blurRad="38100" dist="19050" dir="2700000" algn="tl" rotWithShape="0">
                    <a:schemeClr val="dk1">
                      <a:alpha val="40000"/>
                    </a:schemeClr>
                  </a:outerShdw>
                </a:effectLst>
                <a:cs typeface="Times New Roman" panose="02020603050405020304" pitchFamily="18" charset="0"/>
              </a:rPr>
              <a:t>LUYỆN ĐỌC </a:t>
            </a:r>
            <a:r>
              <a:rPr lang="en-US" sz="7200" b="1" dirty="0">
                <a:ln w="0"/>
                <a:solidFill>
                  <a:srgbClr val="7030A0"/>
                </a:solidFill>
                <a:effectLst>
                  <a:outerShdw blurRad="38100" dist="19050" dir="2700000" algn="tl" rotWithShape="0">
                    <a:schemeClr val="dk1">
                      <a:alpha val="40000"/>
                    </a:schemeClr>
                  </a:outerShdw>
                </a:effectLst>
                <a:cs typeface="Times New Roman" panose="02020603050405020304" pitchFamily="18" charset="0"/>
              </a:rPr>
              <a:t>DIỄN CẢM</a:t>
            </a:r>
          </a:p>
        </p:txBody>
      </p:sp>
    </p:spTree>
    <p:extLst>
      <p:ext uri="{BB962C8B-B14F-4D97-AF65-F5344CB8AC3E}">
        <p14:creationId xmlns:p14="http://schemas.microsoft.com/office/powerpoint/2010/main" val="383743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19"/>
          <p:cNvSpPr txBox="1">
            <a:spLocks noChangeArrowheads="1"/>
          </p:cNvSpPr>
          <p:nvPr/>
        </p:nvSpPr>
        <p:spPr bwMode="auto">
          <a:xfrm>
            <a:off x="296862" y="1524000"/>
            <a:ext cx="11590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3600" b="1" dirty="0"/>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algn="just">
              <a:spcBef>
                <a:spcPct val="50000"/>
              </a:spcBef>
            </a:pPr>
            <a:r>
              <a:rPr lang="en-US" altLang="en-US" sz="3600" b="1" dirty="0"/>
              <a:t> Hồi ấy, trong vùng xuất hiện một con yêu tinh chuyên bắt người và súc vật. Chẳng mấy chốc, làng bản tan hoang, nhiều nơi không còn ai sống sót.Thương dân bản,Cẩu Khây quyết chí lên đường diệt trừ yêu tinh.</a:t>
            </a:r>
          </a:p>
        </p:txBody>
      </p:sp>
      <p:sp>
        <p:nvSpPr>
          <p:cNvPr id="7" name="Line 27"/>
          <p:cNvSpPr>
            <a:spLocks noChangeShapeType="1"/>
          </p:cNvSpPr>
          <p:nvPr/>
        </p:nvSpPr>
        <p:spPr bwMode="auto">
          <a:xfrm>
            <a:off x="6294437" y="3690936"/>
            <a:ext cx="3121028"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7"/>
          <p:cNvSpPr>
            <a:spLocks noChangeShapeType="1"/>
          </p:cNvSpPr>
          <p:nvPr/>
        </p:nvSpPr>
        <p:spPr bwMode="auto">
          <a:xfrm>
            <a:off x="5735633" y="6162676"/>
            <a:ext cx="2824163"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7"/>
          <p:cNvSpPr>
            <a:spLocks noChangeShapeType="1"/>
          </p:cNvSpPr>
          <p:nvPr/>
        </p:nvSpPr>
        <p:spPr bwMode="auto">
          <a:xfrm>
            <a:off x="1646237" y="6162670"/>
            <a:ext cx="34671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7"/>
          <p:cNvSpPr>
            <a:spLocks noChangeShapeType="1"/>
          </p:cNvSpPr>
          <p:nvPr/>
        </p:nvSpPr>
        <p:spPr bwMode="auto">
          <a:xfrm>
            <a:off x="7986715" y="5076824"/>
            <a:ext cx="34671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 name="Straight Connector 2"/>
          <p:cNvCxnSpPr/>
          <p:nvPr/>
        </p:nvCxnSpPr>
        <p:spPr>
          <a:xfrm>
            <a:off x="6251573" y="4510088"/>
            <a:ext cx="3276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CE4C9064-2740-4A92-9461-749BFD9F0C71}"/>
              </a:ext>
            </a:extLst>
          </p:cNvPr>
          <p:cNvSpPr/>
          <p:nvPr/>
        </p:nvSpPr>
        <p:spPr>
          <a:xfrm>
            <a:off x="2971800" y="532747"/>
            <a:ext cx="6009979" cy="707886"/>
          </a:xfrm>
          <a:prstGeom prst="rect">
            <a:avLst/>
          </a:prstGeom>
          <a:noFill/>
        </p:spPr>
        <p:txBody>
          <a:bodyPr wrap="none">
            <a:spAutoFit/>
          </a:bodyPr>
          <a:lstStyle/>
          <a:p>
            <a:pPr algn="ctr" eaLnBrk="1" fontAlgn="auto" hangingPunct="1">
              <a:spcBef>
                <a:spcPts val="0"/>
              </a:spcBef>
              <a:spcAft>
                <a:spcPts val="0"/>
              </a:spcAft>
              <a:defRPr/>
            </a:pPr>
            <a:r>
              <a:rPr lang="en-US" sz="40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 ĐỌC DIỄN CẢM</a:t>
            </a:r>
            <a:endPar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45"/>
          <p:cNvSpPr txBox="1">
            <a:spLocks noChangeArrowheads="1"/>
          </p:cNvSpPr>
          <p:nvPr/>
        </p:nvSpPr>
        <p:spPr bwMode="auto">
          <a:xfrm>
            <a:off x="3368675" y="6096000"/>
            <a:ext cx="5843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1600" b="1" i="1"/>
              <a:t>     Chu Thị Soa – Hải Châu- Đà Nẵng</a:t>
            </a:r>
          </a:p>
        </p:txBody>
      </p:sp>
      <p:pic>
        <p:nvPicPr>
          <p:cNvPr id="32771" name="Picture 2" descr="deca04cb79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5"/>
          <p:cNvSpPr txBox="1">
            <a:spLocks noChangeArrowheads="1"/>
          </p:cNvSpPr>
          <p:nvPr/>
        </p:nvSpPr>
        <p:spPr bwMode="auto">
          <a:xfrm>
            <a:off x="3021013" y="2225675"/>
            <a:ext cx="728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7200" b="1">
                <a:solidFill>
                  <a:srgbClr val="FF0000"/>
                </a:solidFill>
              </a:rPr>
              <a:t>    Phép trừ</a:t>
            </a:r>
          </a:p>
        </p:txBody>
      </p:sp>
      <p:sp>
        <p:nvSpPr>
          <p:cNvPr id="32773" name="Text Box 45"/>
          <p:cNvSpPr txBox="1">
            <a:spLocks noChangeArrowheads="1"/>
          </p:cNvSpPr>
          <p:nvPr/>
        </p:nvSpPr>
        <p:spPr bwMode="auto">
          <a:xfrm>
            <a:off x="2773363" y="1135063"/>
            <a:ext cx="7281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MÔN TOÁN TUẦN 6</a:t>
            </a:r>
          </a:p>
        </p:txBody>
      </p:sp>
      <p:sp>
        <p:nvSpPr>
          <p:cNvPr id="32774" name="Text Box 45"/>
          <p:cNvSpPr txBox="1">
            <a:spLocks noChangeArrowheads="1"/>
          </p:cNvSpPr>
          <p:nvPr/>
        </p:nvSpPr>
        <p:spPr bwMode="auto">
          <a:xfrm>
            <a:off x="3368675" y="4343400"/>
            <a:ext cx="7280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4000" b="1">
                <a:solidFill>
                  <a:srgbClr val="0000CC"/>
                </a:solidFill>
              </a:rPr>
              <a:t>  CHU THỊ SOA</a:t>
            </a:r>
          </a:p>
        </p:txBody>
      </p:sp>
      <p:pic>
        <p:nvPicPr>
          <p:cNvPr id="32775" name="Picture 4" descr="E:\GIAO AN LOP 4\HINH DONG PP\khung hinh\khung hinh dep\khung anh 1\1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p:cNvSpPr>
            <a:spLocks noChangeArrowheads="1"/>
          </p:cNvSpPr>
          <p:nvPr/>
        </p:nvSpPr>
        <p:spPr bwMode="auto">
          <a:xfrm>
            <a:off x="3615531" y="910043"/>
            <a:ext cx="465613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6000" b="1">
                <a:solidFill>
                  <a:srgbClr val="FF0000"/>
                </a:solidFill>
              </a:rPr>
              <a:t>VẬN DỤNG</a:t>
            </a:r>
            <a:endParaRPr lang="en-US" altLang="en-US" sz="6000" b="1" dirty="0">
              <a:solidFill>
                <a:srgbClr val="FF0000"/>
              </a:solidFill>
            </a:endParaRPr>
          </a:p>
        </p:txBody>
      </p:sp>
      <p:sp>
        <p:nvSpPr>
          <p:cNvPr id="3" name="TextBox 2"/>
          <p:cNvSpPr txBox="1"/>
          <p:nvPr/>
        </p:nvSpPr>
        <p:spPr>
          <a:xfrm>
            <a:off x="486937" y="2314437"/>
            <a:ext cx="10191750" cy="1754326"/>
          </a:xfrm>
          <a:prstGeom prst="rect">
            <a:avLst/>
          </a:prstGeom>
          <a:noFill/>
        </p:spPr>
        <p:txBody>
          <a:bodyPr wrap="square" rtlCol="0">
            <a:spAutoFit/>
          </a:bodyPr>
          <a:lstStyle/>
          <a:p>
            <a:pPr algn="ctr"/>
            <a:r>
              <a:rPr lang="en-US" sz="5400" b="1" dirty="0"/>
              <a:t>Sau bài học, em học </a:t>
            </a:r>
            <a:r>
              <a:rPr lang="en-US" sz="5400" b="1"/>
              <a:t>tập được </a:t>
            </a:r>
            <a:r>
              <a:rPr lang="en-US" sz="5400" b="1" dirty="0"/>
              <a:t>đức tính gì ở bốn anh em Cẩu Khây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18228"/>
            <a:ext cx="11887200" cy="6739772"/>
          </a:xfrm>
          <a:prstGeom prst="rect">
            <a:avLst/>
          </a:prstGeom>
        </p:spPr>
      </p:pic>
      <p:pic>
        <p:nvPicPr>
          <p:cNvPr id="3" name="图片 3">
            <a:extLst>
              <a:ext uri="{FF2B5EF4-FFF2-40B4-BE49-F238E27FC236}">
                <a16:creationId xmlns:a16="http://schemas.microsoft.com/office/drawing/2014/main" id="{E03B3F22-758C-4BBA-9D06-6757B30197F7}"/>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109478" y="-127714"/>
            <a:ext cx="12996678" cy="3979426"/>
          </a:xfrm>
          <a:prstGeom prst="rect">
            <a:avLst/>
          </a:prstGeom>
        </p:spPr>
      </p:pic>
      <p:pic>
        <p:nvPicPr>
          <p:cNvPr id="4"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75" t="9789" r="12468"/>
          <a:stretch/>
        </p:blipFill>
        <p:spPr>
          <a:xfrm>
            <a:off x="7843033" y="3322104"/>
            <a:ext cx="4172115" cy="3430661"/>
          </a:xfrm>
          <a:prstGeom prst="rect">
            <a:avLst/>
          </a:prstGeom>
        </p:spPr>
      </p:pic>
      <p:sp>
        <p:nvSpPr>
          <p:cNvPr id="5" name="TextBox 4"/>
          <p:cNvSpPr txBox="1"/>
          <p:nvPr/>
        </p:nvSpPr>
        <p:spPr>
          <a:xfrm>
            <a:off x="838200" y="685800"/>
            <a:ext cx="9982200" cy="1892826"/>
          </a:xfrm>
          <a:prstGeom prst="rect">
            <a:avLst/>
          </a:prstGeom>
          <a:noFill/>
        </p:spPr>
        <p:txBody>
          <a:bodyPr wrap="square" rtlCol="0">
            <a:spAutoFit/>
          </a:bodyPr>
          <a:lstStyle/>
          <a:p>
            <a:pPr algn="ctr"/>
            <a:r>
              <a:rPr lang="en-US" sz="3900" b="1" dirty="0">
                <a:solidFill>
                  <a:srgbClr val="FF0000"/>
                </a:solidFill>
                <a:cs typeface="Times New Roman" panose="02020603050405020304" pitchFamily="18" charset="0"/>
              </a:rPr>
              <a:t>DẶN DÒ</a:t>
            </a:r>
          </a:p>
          <a:p>
            <a:pPr marL="278606" indent="-278606">
              <a:buFontTx/>
              <a:buChar char="-"/>
            </a:pPr>
            <a:r>
              <a:rPr lang="en-US" sz="3900" dirty="0" err="1">
                <a:cs typeface="Times New Roman" panose="02020603050405020304" pitchFamily="18" charset="0"/>
              </a:rPr>
              <a:t>Luyện</a:t>
            </a:r>
            <a:r>
              <a:rPr lang="en-US" sz="3900" dirty="0">
                <a:cs typeface="Times New Roman" panose="02020603050405020304" pitchFamily="18" charset="0"/>
              </a:rPr>
              <a:t> </a:t>
            </a:r>
            <a:r>
              <a:rPr lang="en-US" sz="3900" dirty="0" err="1">
                <a:cs typeface="Times New Roman" panose="02020603050405020304" pitchFamily="18" charset="0"/>
              </a:rPr>
              <a:t>đọc</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cho</a:t>
            </a:r>
            <a:r>
              <a:rPr lang="en-US" sz="3900" dirty="0">
                <a:cs typeface="Times New Roman" panose="02020603050405020304" pitchFamily="18" charset="0"/>
              </a:rPr>
              <a:t> </a:t>
            </a:r>
            <a:r>
              <a:rPr lang="en-US" sz="3900" dirty="0" err="1">
                <a:cs typeface="Times New Roman" panose="02020603050405020304" pitchFamily="18" charset="0"/>
              </a:rPr>
              <a:t>người</a:t>
            </a:r>
            <a:r>
              <a:rPr lang="en-US" sz="3900" dirty="0">
                <a:cs typeface="Times New Roman" panose="02020603050405020304" pitchFamily="18" charset="0"/>
              </a:rPr>
              <a:t> </a:t>
            </a:r>
            <a:r>
              <a:rPr lang="en-US" sz="3900" dirty="0" err="1">
                <a:cs typeface="Times New Roman" panose="02020603050405020304" pitchFamily="18" charset="0"/>
              </a:rPr>
              <a:t>thân</a:t>
            </a:r>
            <a:r>
              <a:rPr lang="en-US" sz="3900" dirty="0">
                <a:cs typeface="Times New Roman" panose="02020603050405020304" pitchFamily="18" charset="0"/>
              </a:rPr>
              <a:t> </a:t>
            </a:r>
            <a:r>
              <a:rPr lang="en-US" sz="3900" dirty="0" err="1">
                <a:cs typeface="Times New Roman" panose="02020603050405020304" pitchFamily="18" charset="0"/>
              </a:rPr>
              <a:t>nghe</a:t>
            </a:r>
            <a:endParaRPr lang="en-US" sz="3900" dirty="0">
              <a:cs typeface="Times New Roman" panose="02020603050405020304" pitchFamily="18" charset="0"/>
            </a:endParaRPr>
          </a:p>
          <a:p>
            <a:pPr marL="278606" indent="-278606">
              <a:buFontTx/>
              <a:buChar char="-"/>
            </a:pPr>
            <a:r>
              <a:rPr lang="en-US" sz="3900" dirty="0" err="1">
                <a:cs typeface="Times New Roman" panose="02020603050405020304" pitchFamily="18" charset="0"/>
              </a:rPr>
              <a:t>Chuẩn</a:t>
            </a:r>
            <a:r>
              <a:rPr lang="en-US" sz="3900" dirty="0">
                <a:cs typeface="Times New Roman" panose="02020603050405020304" pitchFamily="18" charset="0"/>
              </a:rPr>
              <a:t> </a:t>
            </a:r>
            <a:r>
              <a:rPr lang="en-US" sz="3900" dirty="0" err="1">
                <a:cs typeface="Times New Roman" panose="02020603050405020304" pitchFamily="18" charset="0"/>
              </a:rPr>
              <a:t>bị</a:t>
            </a:r>
            <a:r>
              <a:rPr lang="en-US" sz="3900" dirty="0">
                <a:cs typeface="Times New Roman" panose="02020603050405020304" pitchFamily="18" charset="0"/>
              </a:rPr>
              <a:t> </a:t>
            </a:r>
            <a:r>
              <a:rPr lang="en-US" sz="3900" dirty="0" err="1">
                <a:cs typeface="Times New Roman" panose="02020603050405020304" pitchFamily="18" charset="0"/>
              </a:rPr>
              <a:t>bài</a:t>
            </a:r>
            <a:r>
              <a:rPr lang="en-US" sz="3900" dirty="0">
                <a:cs typeface="Times New Roman" panose="02020603050405020304" pitchFamily="18" charset="0"/>
              </a:rPr>
              <a:t> </a:t>
            </a:r>
            <a:r>
              <a:rPr lang="en-US" sz="3900" dirty="0" err="1">
                <a:cs typeface="Times New Roman" panose="02020603050405020304" pitchFamily="18" charset="0"/>
              </a:rPr>
              <a:t>sau</a:t>
            </a:r>
            <a:r>
              <a:rPr lang="en-US" sz="3900" dirty="0">
                <a:cs typeface="Times New Roman" panose="02020603050405020304" pitchFamily="18" charset="0"/>
              </a:rPr>
              <a:t>: </a:t>
            </a:r>
            <a:r>
              <a:rPr lang="en-US" sz="3900" dirty="0" err="1">
                <a:solidFill>
                  <a:srgbClr val="FF0000"/>
                </a:solidFill>
                <a:cs typeface="Times New Roman" panose="02020603050405020304" pitchFamily="18" charset="0"/>
              </a:rPr>
              <a:t>Bốn</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anh</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tài</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tiếp</a:t>
            </a:r>
            <a:r>
              <a:rPr lang="en-US" sz="3900" dirty="0">
                <a:solidFill>
                  <a:srgbClr val="FF0000"/>
                </a:solidFill>
                <a:cs typeface="Times New Roman" panose="02020603050405020304" pitchFamily="18" charset="0"/>
              </a:rPr>
              <a:t> </a:t>
            </a:r>
            <a:r>
              <a:rPr lang="en-US" sz="3900" dirty="0" err="1">
                <a:solidFill>
                  <a:srgbClr val="FF0000"/>
                </a:solidFill>
                <a:cs typeface="Times New Roman" panose="02020603050405020304" pitchFamily="18" charset="0"/>
              </a:rPr>
              <a:t>theo</a:t>
            </a:r>
            <a:r>
              <a:rPr lang="en-US" sz="3900" dirty="0">
                <a:solidFill>
                  <a:srgbClr val="FF0000"/>
                </a:solidFill>
                <a:cs typeface="Times New Roman" panose="02020603050405020304" pitchFamily="18" charset="0"/>
              </a:rPr>
              <a:t>)</a:t>
            </a:r>
          </a:p>
        </p:txBody>
      </p:sp>
    </p:spTree>
    <p:extLst>
      <p:ext uri="{BB962C8B-B14F-4D97-AF65-F5344CB8AC3E}">
        <p14:creationId xmlns:p14="http://schemas.microsoft.com/office/powerpoint/2010/main" val="255231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199" cy="678021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5"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7200" cy="682466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1887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447800" y="457200"/>
            <a:ext cx="8915400" cy="838200"/>
          </a:xfrm>
          <a:prstGeom prst="rect">
            <a:avLst/>
          </a:prstGeom>
          <a:solidFill>
            <a:schemeClr val="accent1"/>
          </a:solidFill>
          <a:ln w="9525" algn="ctr">
            <a:solidFill>
              <a:schemeClr val="bg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0" y="771407"/>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60"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22"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55" y="2834579"/>
            <a:ext cx="5861566" cy="1170321"/>
          </a:xfrm>
          <a:prstGeom prst="rect">
            <a:avLst/>
          </a:prstGeom>
          <a:noFill/>
        </p:spPr>
        <p:txBody>
          <a:bodyPr>
            <a:spAutoFit/>
          </a:bodyPr>
          <a:lstStyle/>
          <a:p>
            <a:pPr algn="ctr" eaLnBrk="1" fontAlgn="auto" hangingPunct="1">
              <a:spcBef>
                <a:spcPts val="0"/>
              </a:spcBef>
              <a:spcAft>
                <a:spcPts val="0"/>
              </a:spcAft>
              <a:defRPr/>
            </a:pPr>
            <a:r>
              <a:rPr lang="en-US" sz="7020" b="1">
                <a:ln w="0"/>
                <a:solidFill>
                  <a:srgbClr val="002060"/>
                </a:solidFill>
                <a:effectLst>
                  <a:outerShdw blurRad="38100" dist="19050" dir="2700000" algn="tl" rotWithShape="0">
                    <a:schemeClr val="dk1">
                      <a:alpha val="40000"/>
                    </a:schemeClr>
                  </a:outerShdw>
                </a:effectLst>
                <a:cs typeface="Times New Roman" panose="02020603050405020304" pitchFamily="18" charset="0"/>
              </a:rPr>
              <a:t>KHÁM PHÁ</a:t>
            </a:r>
            <a:endPar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endParaRPr>
          </a:p>
        </p:txBody>
      </p:sp>
    </p:spTree>
    <p:extLst>
      <p:ext uri="{BB962C8B-B14F-4D97-AF65-F5344CB8AC3E}">
        <p14:creationId xmlns:p14="http://schemas.microsoft.com/office/powerpoint/2010/main" val="290721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 y="-49213"/>
            <a:ext cx="11973878"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an0002"/>
          <p:cNvPicPr>
            <a:picLocks noChangeAspect="1" noChangeArrowheads="1"/>
          </p:cNvPicPr>
          <p:nvPr/>
        </p:nvPicPr>
        <p:blipFill rotWithShape="1">
          <a:blip r:embed="rId3">
            <a:extLst>
              <a:ext uri="{28A0092B-C50C-407E-A947-70E740481C1C}">
                <a14:useLocalDpi xmlns:a14="http://schemas.microsoft.com/office/drawing/2010/main" val="0"/>
              </a:ext>
            </a:extLst>
          </a:blip>
          <a:srcRect r="1936"/>
          <a:stretch/>
        </p:blipFill>
        <p:spPr bwMode="auto">
          <a:xfrm>
            <a:off x="0" y="57692"/>
            <a:ext cx="11654883" cy="685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214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dbd69bd2da86366d7a5ac2722121539c95f0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1464</TotalTime>
  <Words>796</Words>
  <Application>Microsoft Office PowerPoint</Application>
  <PresentationFormat>Custom</PresentationFormat>
  <Paragraphs>125</Paragraphs>
  <Slides>31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.VnRevueH</vt:lpstr>
      <vt:lpstr>Arial</vt:lpstr>
      <vt:lpstr>Calibri</vt:lpstr>
      <vt:lpstr>Calibri Light</vt:lpstr>
      <vt:lpstr>方正姚体</vt:lpstr>
      <vt:lpstr>Lucida Sans Unicode</vt:lpstr>
      <vt:lpstr>Source Sans Pro</vt:lpstr>
      <vt:lpstr>Times New Roman</vt:lpstr>
      <vt:lpstr>Verdana</vt:lpstr>
      <vt:lpstr>Wingdings 2</vt:lpstr>
      <vt:lpstr>Wingdings 3</vt:lpstr>
      <vt:lpstr>字魂36号-正文宋楷</vt:lpstr>
      <vt:lpstr>腾祥铁山楷书繁</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anh tai</dc:title>
  <dc:creator>Nguyen Cao Tri</dc:creator>
  <cp:lastModifiedBy>Admin</cp:lastModifiedBy>
  <cp:revision>158</cp:revision>
  <dcterms:created xsi:type="dcterms:W3CDTF">2007-01-06T08:53:53Z</dcterms:created>
  <dcterms:modified xsi:type="dcterms:W3CDTF">2023-01-08T10:35:35Z</dcterms:modified>
</cp:coreProperties>
</file>